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8"/>
  </p:notesMasterIdLst>
  <p:sldIdLst>
    <p:sldId id="774" r:id="rId2"/>
    <p:sldId id="862" r:id="rId3"/>
    <p:sldId id="828" r:id="rId4"/>
    <p:sldId id="863" r:id="rId5"/>
    <p:sldId id="829" r:id="rId6"/>
    <p:sldId id="830" r:id="rId7"/>
    <p:sldId id="831" r:id="rId8"/>
    <p:sldId id="832" r:id="rId9"/>
    <p:sldId id="834" r:id="rId10"/>
    <p:sldId id="835" r:id="rId11"/>
    <p:sldId id="836" r:id="rId12"/>
    <p:sldId id="864" r:id="rId13"/>
    <p:sldId id="837" r:id="rId14"/>
    <p:sldId id="838" r:id="rId15"/>
    <p:sldId id="842" r:id="rId16"/>
    <p:sldId id="865" r:id="rId17"/>
    <p:sldId id="866" r:id="rId18"/>
    <p:sldId id="867" r:id="rId19"/>
    <p:sldId id="843" r:id="rId20"/>
    <p:sldId id="844" r:id="rId21"/>
    <p:sldId id="846" r:id="rId22"/>
    <p:sldId id="849" r:id="rId23"/>
    <p:sldId id="850" r:id="rId24"/>
    <p:sldId id="851" r:id="rId25"/>
    <p:sldId id="852" r:id="rId26"/>
    <p:sldId id="860" r:id="rId27"/>
    <p:sldId id="853" r:id="rId28"/>
    <p:sldId id="854" r:id="rId29"/>
    <p:sldId id="855" r:id="rId30"/>
    <p:sldId id="856" r:id="rId31"/>
    <p:sldId id="857" r:id="rId32"/>
    <p:sldId id="858" r:id="rId33"/>
    <p:sldId id="868" r:id="rId34"/>
    <p:sldId id="869" r:id="rId35"/>
    <p:sldId id="870" r:id="rId36"/>
    <p:sldId id="871" r:id="rId37"/>
    <p:sldId id="872" r:id="rId38"/>
    <p:sldId id="878" r:id="rId39"/>
    <p:sldId id="879" r:id="rId40"/>
    <p:sldId id="859" r:id="rId41"/>
    <p:sldId id="883" r:id="rId42"/>
    <p:sldId id="880" r:id="rId43"/>
    <p:sldId id="881" r:id="rId44"/>
    <p:sldId id="884" r:id="rId45"/>
    <p:sldId id="882" r:id="rId46"/>
    <p:sldId id="885"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FFFF66"/>
    <a:srgbClr val="99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854" autoAdjust="0"/>
  </p:normalViewPr>
  <p:slideViewPr>
    <p:cSldViewPr>
      <p:cViewPr>
        <p:scale>
          <a:sx n="50" d="100"/>
          <a:sy n="50" d="100"/>
        </p:scale>
        <p:origin x="-1002" y="21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429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80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737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80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0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80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74830F99-577F-4B8E-90D5-A6347FFAF51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97964-D0B6-47BF-B6C3-45E8394E59EB}" type="slidenum">
              <a:rPr lang="en-US"/>
              <a:pPr/>
              <a:t>4</a:t>
            </a:fld>
            <a:endParaRPr lang="en-US"/>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r>
              <a:rPr lang="en-US" b="1" dirty="0"/>
              <a:t>Student Misconceptions and Concerns</a:t>
            </a:r>
            <a:endParaRPr lang="en-US" dirty="0"/>
          </a:p>
          <a:p>
            <a:r>
              <a:rPr lang="en-US" dirty="0"/>
              <a:t>1. The broad concept of selective reading of the genetic code associated with differentiation and types of cellular activity can be missed when concentrating on the extensive details of regulation. Analogies, noted below in the teaching tips, can help students relate this overall selective process to their own experiences. Students already understand the selective reading of relevant chapters in textbooks and the selective referencing of software manuals to get answers to different questions. These experiences are similar in many ways to the broad processes of gene regulation.</a:t>
            </a:r>
          </a:p>
          <a:p>
            <a:r>
              <a:rPr lang="en-US" dirty="0"/>
              <a:t>2. The many levels of gene regulation in eukaryotic cells can be confusing and frustrating. The water pipe analogy depicted in Figure 11.9 can be a helpful reference to organize the potential sites of regulation.</a:t>
            </a:r>
          </a:p>
          <a:p>
            <a:endParaRPr lang="en-US" dirty="0"/>
          </a:p>
          <a:p>
            <a:r>
              <a:rPr lang="en-US" b="1" dirty="0"/>
              <a:t>Teaching Tips</a:t>
            </a:r>
            <a:endParaRPr lang="en-US" dirty="0"/>
          </a:p>
          <a:p>
            <a:r>
              <a:rPr lang="en-US" dirty="0"/>
              <a:t>1. The lactose </a:t>
            </a:r>
            <a:r>
              <a:rPr lang="en-US" dirty="0" err="1"/>
              <a:t>operon</a:t>
            </a:r>
            <a:r>
              <a:rPr lang="en-US" dirty="0"/>
              <a:t> is turned on by removing the repressor . . . a sort of double negative. Students might enjoy various analogies to other situations, including the familiar refrain “When the cat's away, the mice will play.” In another analogy, if Mom keeps the kids away from the cookies, but somebody occupies her attention, kids can sneak by and snatch some cookies. In this analogy, the person occupying Mom’s attention functions most like lactose binding to the repressor.</a:t>
            </a:r>
          </a:p>
          <a:p>
            <a:r>
              <a:rPr lang="en-US" dirty="0"/>
              <a:t>2. A key advantage of an </a:t>
            </a:r>
            <a:r>
              <a:rPr lang="en-US" dirty="0" err="1"/>
              <a:t>operon</a:t>
            </a:r>
            <a:r>
              <a:rPr lang="en-US" dirty="0"/>
              <a:t> system is the ability to turn off or on a set of genes with a single “switch.” You can demonstrate this relationship in your classroom by turning off or on a set of lights with a single switch.</a:t>
            </a:r>
          </a:p>
          <a:p>
            <a:r>
              <a:rPr lang="en-US" dirty="0"/>
              <a:t>3. The control of gene expression is analogous to buying a book about how to build birdhouses and reading only the plans needed to build one particular model. Although the book contains directions to build many different birdhouses, you read and follow only the directions for the particular birdhouse you choose to build. The pages and directions for the other birdhouses remain intact. When cells differentiate, they read, or express, only the genes that are needed in that particular cell type. </a:t>
            </a: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2AE29640-5B6C-439E-9D84-3332D5188022}" type="slidenum">
              <a:rPr lang="en-US" smtClean="0">
                <a:latin typeface="Arial" pitchFamily="34" charset="0"/>
              </a:rPr>
              <a:pPr/>
              <a:t>9</a:t>
            </a:fld>
            <a:endParaRPr lang="en-US" smtClean="0">
              <a:latin typeface="Arial"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latin typeface="Arial" pitchFamily="34" charset="0"/>
              </a:rPr>
              <a:t>FIGURE 10-10a Regulation of the lactose </a:t>
            </a:r>
            <a:r>
              <a:rPr lang="en-US" dirty="0" err="1" smtClean="0">
                <a:latin typeface="Arial" pitchFamily="34" charset="0"/>
              </a:rPr>
              <a:t>operon</a:t>
            </a: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27E13E30-554E-4C4A-9042-0ACAEA3C704B}" type="slidenum">
              <a:rPr lang="en-US" smtClean="0">
                <a:latin typeface="Arial" pitchFamily="34" charset="0"/>
              </a:rPr>
              <a:pPr/>
              <a:t>10</a:t>
            </a:fld>
            <a:endParaRPr lang="en-US" smtClean="0">
              <a:latin typeface="Arial"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latin typeface="Arial" pitchFamily="34" charset="0"/>
              </a:rPr>
              <a:t>FIGURE 10-10b Regulation of the lactose </a:t>
            </a:r>
            <a:r>
              <a:rPr lang="en-US" dirty="0" err="1" smtClean="0">
                <a:latin typeface="Arial" pitchFamily="34" charset="0"/>
              </a:rPr>
              <a:t>operon</a:t>
            </a:r>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F88585BC-DF91-4EA6-84E1-80928D2E32A0}" type="slidenum">
              <a:rPr lang="en-US" smtClean="0">
                <a:latin typeface="Arial" pitchFamily="34" charset="0"/>
              </a:rPr>
              <a:pPr/>
              <a:t>11</a:t>
            </a:fld>
            <a:endParaRPr lang="en-US" smtClean="0">
              <a:latin typeface="Arial"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latin typeface="Arial" pitchFamily="34" charset="0"/>
              </a:rPr>
              <a:t>FIGURE 10-10c Regulation of the lactose </a:t>
            </a:r>
            <a:r>
              <a:rPr lang="en-US" dirty="0" err="1" smtClean="0">
                <a:latin typeface="Arial" pitchFamily="34" charset="0"/>
              </a:rPr>
              <a:t>operon</a:t>
            </a:r>
            <a:endParaRPr lang="en-US" dirty="0"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40098A-F5D7-471F-88DB-B77A6A8FACBC}" type="slidenum">
              <a:rPr lang="en-US"/>
              <a:pPr/>
              <a:t>12</a:t>
            </a:fld>
            <a:endParaRPr lang="en-US"/>
          </a:p>
        </p:txBody>
      </p:sp>
      <p:sp>
        <p:nvSpPr>
          <p:cNvPr id="974850" name="Rectangle 2"/>
          <p:cNvSpPr>
            <a:spLocks noGrp="1" noRot="1" noChangeAspect="1" noChangeArrowheads="1" noTextEdit="1"/>
          </p:cNvSpPr>
          <p:nvPr>
            <p:ph type="sldImg"/>
          </p:nvPr>
        </p:nvSpPr>
        <p:spPr>
          <a:ln/>
        </p:spPr>
      </p:sp>
      <p:sp>
        <p:nvSpPr>
          <p:cNvPr id="974851" name="Rectangle 3"/>
          <p:cNvSpPr>
            <a:spLocks noGrp="1" noChangeArrowheads="1"/>
          </p:cNvSpPr>
          <p:nvPr>
            <p:ph type="body" idx="1"/>
          </p:nvPr>
        </p:nvSpPr>
        <p:spPr/>
        <p:txBody>
          <a:bodyPr/>
          <a:lstStyle/>
          <a:p>
            <a:r>
              <a:rPr lang="en-US" dirty="0"/>
              <a:t>Figure 11.1C Two types of repressor-controlled </a:t>
            </a:r>
            <a:r>
              <a:rPr lang="en-US" dirty="0" err="1"/>
              <a:t>operons</a:t>
            </a:r>
            <a:r>
              <a:rPr lang="en-US" dirty="0"/>
              <a:t>.</a:t>
            </a:r>
          </a:p>
          <a:p>
            <a:r>
              <a:rPr lang="en-US" dirty="0"/>
              <a:t>This figure contrasts the control of the tryptophan (</a:t>
            </a:r>
            <a:r>
              <a:rPr lang="en-US" i="1" dirty="0" err="1"/>
              <a:t>trp</a:t>
            </a:r>
            <a:r>
              <a:rPr lang="en-US" dirty="0"/>
              <a:t>) </a:t>
            </a:r>
            <a:r>
              <a:rPr lang="en-US" dirty="0" err="1"/>
              <a:t>operon</a:t>
            </a:r>
            <a:r>
              <a:rPr lang="en-US" dirty="0"/>
              <a:t> with the </a:t>
            </a:r>
            <a:r>
              <a:rPr lang="en-US" i="1" dirty="0" err="1"/>
              <a:t>lac</a:t>
            </a:r>
            <a:r>
              <a:rPr lang="en-US" dirty="0"/>
              <a:t> </a:t>
            </a:r>
            <a:r>
              <a:rPr lang="en-US" dirty="0" err="1"/>
              <a:t>operon</a:t>
            </a:r>
            <a:r>
              <a:rPr lang="en-US" dirty="0"/>
              <a:t>. The </a:t>
            </a:r>
            <a:r>
              <a:rPr lang="en-US" i="1" dirty="0" err="1"/>
              <a:t>trp</a:t>
            </a:r>
            <a:r>
              <a:rPr lang="en-US" dirty="0"/>
              <a:t> </a:t>
            </a:r>
            <a:r>
              <a:rPr lang="en-US" dirty="0" err="1"/>
              <a:t>operon</a:t>
            </a:r>
            <a:r>
              <a:rPr lang="en-US" dirty="0"/>
              <a:t> is repressible, usually turned on unless an active repressor is available to switch it off. When first produced, the </a:t>
            </a:r>
            <a:r>
              <a:rPr lang="en-US" i="1" dirty="0" err="1"/>
              <a:t>trp</a:t>
            </a:r>
            <a:r>
              <a:rPr lang="en-US" dirty="0"/>
              <a:t> repressor is inactive so that it does not block transcription of the tryptophan-producing enzymes of the </a:t>
            </a:r>
            <a:r>
              <a:rPr lang="en-US" dirty="0" err="1"/>
              <a:t>operon</a:t>
            </a:r>
            <a:r>
              <a:rPr lang="en-US" dirty="0"/>
              <a:t>. As a result, tryptophan is generally produced by the cell. But if tryptophan is available in the environment, it is energetically efficient for the cell to use the externally supplied amino acid. Tryptophan binds to the inactive repressor, converting it to an active repressor that blocks transcription. </a:t>
            </a:r>
          </a:p>
          <a:p>
            <a:r>
              <a:rPr lang="en-US" dirty="0"/>
              <a:t>Both </a:t>
            </a:r>
            <a:r>
              <a:rPr lang="en-US" dirty="0" err="1"/>
              <a:t>operons</a:t>
            </a:r>
            <a:r>
              <a:rPr lang="en-US" dirty="0"/>
              <a:t> show adaptive responses to changes in the environment. Unless lactose is present as an alternative energy source, it is not advantageous to produce the enzymes for lactose utilization. Therefore, the </a:t>
            </a:r>
            <a:r>
              <a:rPr lang="en-US" i="1" dirty="0" err="1"/>
              <a:t>lac</a:t>
            </a:r>
            <a:r>
              <a:rPr lang="en-US" dirty="0"/>
              <a:t> </a:t>
            </a:r>
            <a:r>
              <a:rPr lang="en-US" dirty="0" err="1"/>
              <a:t>operon</a:t>
            </a:r>
            <a:r>
              <a:rPr lang="en-US" dirty="0"/>
              <a:t> is switched on only in the presence of lactose. On the other hand, the cell requires tryptophan in a continuous supply for protein synthesis. So the </a:t>
            </a:r>
            <a:r>
              <a:rPr lang="en-US" i="1" dirty="0" err="1"/>
              <a:t>trp</a:t>
            </a:r>
            <a:r>
              <a:rPr lang="en-US" dirty="0"/>
              <a:t> </a:t>
            </a:r>
            <a:r>
              <a:rPr lang="en-US" dirty="0" err="1"/>
              <a:t>operon</a:t>
            </a:r>
            <a:r>
              <a:rPr lang="en-US" dirty="0"/>
              <a:t> is switched on unless tryptophan can be supplied by the surrounding environment. </a:t>
            </a:r>
          </a:p>
          <a:p>
            <a:endParaRPr lang="en-US" dirty="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22BB78-EEB3-4E20-A202-9E101B154BFF}" type="slidenum">
              <a:rPr lang="en-US"/>
              <a:pPr/>
              <a:t>16</a:t>
            </a:fld>
            <a:endParaRPr lang="en-US"/>
          </a:p>
        </p:txBody>
      </p:sp>
      <p:sp>
        <p:nvSpPr>
          <p:cNvPr id="978946" name="Rectangle 2"/>
          <p:cNvSpPr>
            <a:spLocks noGrp="1" noRot="1" noChangeAspect="1" noChangeArrowheads="1" noTextEdit="1"/>
          </p:cNvSpPr>
          <p:nvPr>
            <p:ph type="sldImg"/>
          </p:nvPr>
        </p:nvSpPr>
        <p:spPr>
          <a:ln/>
        </p:spPr>
      </p:sp>
      <p:sp>
        <p:nvSpPr>
          <p:cNvPr id="978947" name="Rectangle 3"/>
          <p:cNvSpPr>
            <a:spLocks noGrp="1" noChangeArrowheads="1"/>
          </p:cNvSpPr>
          <p:nvPr>
            <p:ph type="body" idx="1"/>
          </p:nvPr>
        </p:nvSpPr>
        <p:spPr/>
        <p:txBody>
          <a:bodyPr/>
          <a:lstStyle/>
          <a:p>
            <a:r>
              <a:rPr lang="en-US"/>
              <a:t>Figure 11.3 DNA packing in a eukaryotic chromosome.</a:t>
            </a:r>
          </a:p>
          <a:p>
            <a:r>
              <a:rPr lang="en-US"/>
              <a:t>This figure shows the increasing levels of DNA packing. The initial level of the nucleosome involves ~140 base pairs of DNA surrounding 8 molecules of histone proteins. A linker region of 40–60 nucleotides is found between nucleosomes. Histones are highly evolutionarily conserved proteins, with only two amino acid changes between histone H4 molecules in pea plants and cows. The combination of histones with DNA has long been associated with the inhibition of transcription. Histones have sites for acetylation in their amino-terminal regions that can reduce binding between positively charged lysine residues and negatively charged DNA. Histone acetylation has been correlated with increased transcriptional activity as it would allow for transient removal of the histone-protein portion of the nucleosome during transcription. </a:t>
            </a:r>
          </a:p>
          <a:p>
            <a:endParaRPr lang="en-US"/>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5278CE-30EF-4F03-948E-7AD733EB065F}" type="slidenum">
              <a:rPr lang="en-US"/>
              <a:pPr/>
              <a:t>17</a:t>
            </a:fld>
            <a:endParaRPr lang="en-US"/>
          </a:p>
        </p:txBody>
      </p:sp>
      <p:sp>
        <p:nvSpPr>
          <p:cNvPr id="1054722" name="Rectangle 2"/>
          <p:cNvSpPr>
            <a:spLocks noGrp="1" noRot="1" noChangeAspect="1" noChangeArrowheads="1" noTextEdit="1"/>
          </p:cNvSpPr>
          <p:nvPr>
            <p:ph type="sldImg"/>
          </p:nvPr>
        </p:nvSpPr>
        <p:spPr>
          <a:ln/>
        </p:spPr>
      </p:sp>
      <p:sp>
        <p:nvSpPr>
          <p:cNvPr id="1054723" name="Rectangle 3"/>
          <p:cNvSpPr>
            <a:spLocks noGrp="1" noChangeArrowheads="1"/>
          </p:cNvSpPr>
          <p:nvPr>
            <p:ph type="body" idx="1"/>
          </p:nvPr>
        </p:nvSpPr>
        <p:spPr/>
        <p:txBody>
          <a:bodyPr/>
          <a:lstStyle/>
          <a:p>
            <a:r>
              <a:rPr lang="en-US"/>
              <a:t>Enhancer sequences can be located either upstream or downstream from the promoter. They can be found in close proximity or at great distances from the promoter region. Sequences called insulators can be positioned between an enhancer and a promoter to prevent enhancer action on that promoter. </a:t>
            </a:r>
          </a:p>
          <a:p>
            <a:endParaRPr lang="en-US"/>
          </a:p>
          <a:p>
            <a:r>
              <a:rPr lang="en-US" b="1"/>
              <a:t>Student Misconceptions and Concerns</a:t>
            </a:r>
          </a:p>
          <a:p>
            <a:r>
              <a:rPr lang="en-US"/>
              <a:t>1. The broad concept of selective reading of the genetic code associated with differentiation and types of cellular activity can be missed when concentrating on the extensive details of regulation. Analogies, noted below in the teaching tips, can help students relate this overall selective process to their own experiences. Students already understand the selective reading of relevant chapters in textbooks and the selective referencing of software manuals to get answers to different questions. These experiences are similar in many ways to the broad processes of gene regulation.</a:t>
            </a:r>
          </a:p>
          <a:p>
            <a:r>
              <a:rPr lang="en-US"/>
              <a:t>2. The many levels of gene regulation in eukaryotic cells can be confusing and frustrating. The water pipe analogy depicted in Figure 11.9 can be a helpful reference to organize the potential sites of regulation.</a:t>
            </a:r>
          </a:p>
          <a:p>
            <a:endParaRPr lang="en-US"/>
          </a:p>
          <a:p>
            <a:r>
              <a:rPr lang="en-US" b="1"/>
              <a:t>Teaching Tips</a:t>
            </a:r>
            <a:endParaRPr lang="en-US"/>
          </a:p>
          <a:p>
            <a:r>
              <a:rPr lang="en-US"/>
              <a:t>1. The authors note that the selective unpackaging of chromosomes is the “course adjustment” of eukaryotic gene expression. The initiation of RNA synthesis is the fine-tuning of the regulation. If you have recently asked your students to use microscopes in lab, you might relate these degrees of adjustment to the coarse and fine control knobs of a microscope.</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A62CB2-CBFC-4AA2-9788-3827D2FA2A2F}" type="slidenum">
              <a:rPr lang="en-US"/>
              <a:pPr/>
              <a:t>18</a:t>
            </a:fld>
            <a:endParaRPr lang="en-US"/>
          </a:p>
        </p:txBody>
      </p:sp>
      <p:sp>
        <p:nvSpPr>
          <p:cNvPr id="983042" name="Rectangle 2"/>
          <p:cNvSpPr>
            <a:spLocks noGrp="1" noRot="1" noChangeAspect="1" noChangeArrowheads="1" noTextEdit="1"/>
          </p:cNvSpPr>
          <p:nvPr>
            <p:ph type="sldImg"/>
          </p:nvPr>
        </p:nvSpPr>
        <p:spPr>
          <a:ln/>
        </p:spPr>
      </p:sp>
      <p:sp>
        <p:nvSpPr>
          <p:cNvPr id="983043" name="Rectangle 3"/>
          <p:cNvSpPr>
            <a:spLocks noGrp="1" noChangeArrowheads="1"/>
          </p:cNvSpPr>
          <p:nvPr>
            <p:ph type="body" idx="1"/>
          </p:nvPr>
        </p:nvSpPr>
        <p:spPr/>
        <p:txBody>
          <a:bodyPr/>
          <a:lstStyle/>
          <a:p>
            <a:r>
              <a:rPr lang="en-US"/>
              <a:t>Figure 11.5 A model for the turning on of a eukaryotic gene.</a:t>
            </a:r>
          </a:p>
          <a:p>
            <a:r>
              <a:rPr lang="en-US"/>
              <a:t>Sequence of events:</a:t>
            </a:r>
          </a:p>
          <a:p>
            <a:r>
              <a:rPr lang="en-US"/>
              <a:t>Activator proteins bind to an enhancer sequence.</a:t>
            </a:r>
          </a:p>
          <a:p>
            <a:r>
              <a:rPr lang="en-US"/>
              <a:t>DNA bends to bring the enhancer sequence closer to the promoter region.</a:t>
            </a:r>
          </a:p>
          <a:p>
            <a:r>
              <a:rPr lang="en-US"/>
              <a:t>Activators interact with other transcription factors that bind to the promoter.</a:t>
            </a:r>
          </a:p>
          <a:p>
            <a:r>
              <a:rPr lang="en-US"/>
              <a:t>RNA polymerase is properly positioned on the promoter and transcription is initiated.</a:t>
            </a:r>
          </a:p>
          <a:p>
            <a:endParaRPr lang="en-US"/>
          </a:p>
          <a:p>
            <a:endParaRPr lang="en-US"/>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961FBB70-0E71-41D2-B631-A111DCBD1CE2}" type="slidenum">
              <a:rPr lang="en-US" smtClean="0">
                <a:latin typeface="Arial" pitchFamily="34" charset="0"/>
              </a:rPr>
              <a:pPr/>
              <a:t>22</a:t>
            </a:fld>
            <a:endParaRPr lang="en-US" smtClean="0">
              <a:latin typeface="Arial"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10-13 Inactivation of the X chromosome regulates gene expression</a:t>
            </a:r>
          </a:p>
          <a:p>
            <a:pPr eaLnBrk="1" hangingPunct="1"/>
            <a:r>
              <a:rPr lang="en-US" smtClean="0">
                <a:latin typeface="Arial" pitchFamily="34" charset="0"/>
              </a:rPr>
              <a:t>This female calico cat carries a gene for orange fur on one X chromosome and a gene for black fur on her other X chromosome. Inactivation of different X chromosomes produces the black and orange patches. The white color is due to an entirely different gene that prevents pigment formation altogether.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5A9EFCC9-0251-4052-8381-F4CE0CC5DDD1}" type="slidenum">
              <a:rPr lang="en-US" smtClean="0">
                <a:latin typeface="Arial" pitchFamily="34" charset="0"/>
              </a:rPr>
              <a:pPr/>
              <a:t>26</a:t>
            </a:fld>
            <a:endParaRPr lang="en-US" smtClean="0">
              <a:latin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10-7b Messenger RNA synthesis in eukaryotic cells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n-US" smtClean="0">
              <a:latin typeface="Times New Roman" pitchFamily="18" charset="0"/>
            </a:endParaRPr>
          </a:p>
        </p:txBody>
      </p:sp>
      <p:sp>
        <p:nvSpPr>
          <p:cNvPr id="99332" name="Slide Number Placeholder 3"/>
          <p:cNvSpPr>
            <a:spLocks noGrp="1"/>
          </p:cNvSpPr>
          <p:nvPr>
            <p:ph type="sldNum" sz="quarter" idx="5"/>
          </p:nvPr>
        </p:nvSpPr>
        <p:spPr>
          <a:noFill/>
        </p:spPr>
        <p:txBody>
          <a:bodyPr/>
          <a:lstStyle/>
          <a:p>
            <a:pPr>
              <a:buFont typeface="Arial" pitchFamily="34" charset="0"/>
              <a:buNone/>
            </a:pPr>
            <a:fld id="{86565B5C-8BA0-4D92-B977-4C022BD87869}" type="slidenum">
              <a:rPr lang="en-US" smtClean="0">
                <a:latin typeface="Arial" pitchFamily="34" charset="0"/>
                <a:ea typeface="DejaVu Sans" charset="0"/>
                <a:cs typeface="DejaVu Sans" charset="0"/>
              </a:rPr>
              <a:pPr>
                <a:buFont typeface="Arial" pitchFamily="34" charset="0"/>
                <a:buNone/>
              </a:pPr>
              <a:t>27</a:t>
            </a:fld>
            <a:endParaRPr lang="en-US" smtClean="0">
              <a:latin typeface="Arial" pitchFamily="34" charset="0"/>
              <a:ea typeface="DejaVu Sans" charset="0"/>
              <a:cs typeface="DejaVu Sans"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8A2D81-C8FF-43EC-98D1-D39018386EC8}" type="slidenum">
              <a:rPr lang="en-US"/>
              <a:pPr/>
              <a:t>41</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r>
              <a:rPr lang="en-US"/>
              <a:t>Figure 11.9 The gene expression “pipeline” in a eukaryotic cell.</a:t>
            </a:r>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51C451-2302-48F3-BB2F-34B2D825ADDC}" type="slidenum">
              <a:rPr lang="en-US"/>
              <a:pPr/>
              <a:t>42</a:t>
            </a:fld>
            <a:endParaRPr lang="en-US"/>
          </a:p>
        </p:txBody>
      </p:sp>
      <p:sp>
        <p:nvSpPr>
          <p:cNvPr id="1088514" name="Rectangle 2"/>
          <p:cNvSpPr>
            <a:spLocks noGrp="1" noRot="1" noChangeAspect="1" noChangeArrowheads="1" noTextEdit="1"/>
          </p:cNvSpPr>
          <p:nvPr>
            <p:ph type="sldImg"/>
          </p:nvPr>
        </p:nvSpPr>
        <p:spPr>
          <a:ln/>
        </p:spPr>
      </p:sp>
      <p:sp>
        <p:nvSpPr>
          <p:cNvPr id="1088515" name="Rectangle 3"/>
          <p:cNvSpPr>
            <a:spLocks noGrp="1" noChangeArrowheads="1"/>
          </p:cNvSpPr>
          <p:nvPr>
            <p:ph type="body" idx="1"/>
          </p:nvPr>
        </p:nvSpPr>
        <p:spPr/>
        <p:txBody>
          <a:bodyPr/>
          <a:lstStyle/>
          <a:p>
            <a:r>
              <a:rPr lang="en-US"/>
              <a:t>Figure 11.9 The gene expression “pipeline” in a eukaryotic cell.</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BDBF53-9144-4BBB-A6DC-07E452CBAFD9}" type="slidenum">
              <a:rPr lang="en-US"/>
              <a:pPr/>
              <a:t>43</a:t>
            </a:fld>
            <a:endParaRPr lang="en-US"/>
          </a:p>
        </p:txBody>
      </p:sp>
      <p:sp>
        <p:nvSpPr>
          <p:cNvPr id="894978" name="Rectangle 2"/>
          <p:cNvSpPr>
            <a:spLocks noGrp="1" noRot="1" noChangeAspect="1" noChangeArrowheads="1" noTextEdit="1"/>
          </p:cNvSpPr>
          <p:nvPr>
            <p:ph type="sldImg"/>
          </p:nvPr>
        </p:nvSpPr>
        <p:spPr>
          <a:ln/>
        </p:spPr>
      </p:sp>
      <p:sp>
        <p:nvSpPr>
          <p:cNvPr id="894979" name="Rectangle 3"/>
          <p:cNvSpPr>
            <a:spLocks noGrp="1" noChangeArrowheads="1"/>
          </p:cNvSpPr>
          <p:nvPr>
            <p:ph type="body" idx="1"/>
          </p:nvPr>
        </p:nvSpPr>
        <p:spPr/>
        <p:txBody>
          <a:bodyPr/>
          <a:lstStyle/>
          <a:p>
            <a:r>
              <a:rPr lang="en-US"/>
              <a:t>The gene expression cascade in </a:t>
            </a:r>
            <a:r>
              <a:rPr lang="en-US" i="1"/>
              <a:t>Drosophila </a:t>
            </a:r>
            <a:r>
              <a:rPr lang="en-US"/>
              <a:t>involves maternal effect genes, gap genes, pair-rule genes, segment polarity genes, and homeotic genes. These genes act in sequential order, with products of one set of genes influencing the activity of the next set of genes, to define and organize smaller and smaller regions of the embryo. Gradients of mRNAs from the maternal effect genes are set up in the egg, and their protein products determine head to tail polarity. The maternal effect gene products influence the gap genes, which define broad sections of the embryo along the anterior-posterior axis. The gap genes influence pair-rule genes that affect the development of alternating segments. Pair-rule genes influence segment polarity genes that define segment boundaries and affect the organization of individual segments. Homeotic genes specify the fates of cells within a segment, regulating segment differentiation. </a:t>
            </a:r>
          </a:p>
          <a:p>
            <a:endParaRPr lang="en-US"/>
          </a:p>
          <a:p>
            <a:r>
              <a:rPr lang="en-US" b="1"/>
              <a:t>Student Misconceptions and Concerns</a:t>
            </a:r>
            <a:endParaRPr lang="en-US"/>
          </a:p>
          <a:p>
            <a:r>
              <a:rPr lang="en-US"/>
              <a:t>1. The broad concept of selective reading of the genetic code associated with differentiation and types of cellular activity can be missed when concentrating on the extensive details of regulation. Analogies, noted below in the teaching tips, can help students relate this overall selective process to their own experiences. Students already understand the selective reading of relevant chapters in textbooks and the selective referencing of software manuals to get answers to different questions. These experiences are similar in many ways to the broad processes of gene regulation.</a:t>
            </a:r>
          </a:p>
          <a:p>
            <a:r>
              <a:rPr lang="en-US"/>
              <a:t>2. The many levels of gene regulation in eukaryotic cells can be confusing and frustrating. The water pipe analogy depicted in Figure 11.9 can be a helpful reference to organize the potential sites of regulation.</a:t>
            </a:r>
          </a:p>
          <a:p>
            <a:endParaRPr lang="en-US"/>
          </a:p>
          <a:p>
            <a:r>
              <a:rPr lang="en-US" b="1"/>
              <a:t>Teaching Tips</a:t>
            </a:r>
          </a:p>
          <a:p>
            <a:r>
              <a:rPr lang="en-US"/>
              <a:t>1. Homeotic genes are often called master control genes. The relationship between homeotic genes and structural genes is like the relationship between a construction supervisor and the workers. Major rearrangements can result from a few simple changes in the directions for construction.</a:t>
            </a:r>
          </a:p>
          <a:p>
            <a:endParaRPr lang="en-US" b="1"/>
          </a:p>
          <a:p>
            <a:endParaRPr lang="en-US"/>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6DE898-97D3-44B6-90AC-1C4861CD0EFF}" type="slidenum">
              <a:rPr lang="en-US"/>
              <a:pPr/>
              <a:t>44</a:t>
            </a:fld>
            <a:endParaRPr lang="en-US"/>
          </a:p>
        </p:txBody>
      </p:sp>
      <p:sp>
        <p:nvSpPr>
          <p:cNvPr id="997378" name="Rectangle 2"/>
          <p:cNvSpPr>
            <a:spLocks noGrp="1" noRot="1" noChangeAspect="1" noChangeArrowheads="1" noTextEdit="1"/>
          </p:cNvSpPr>
          <p:nvPr>
            <p:ph type="sldImg"/>
          </p:nvPr>
        </p:nvSpPr>
        <p:spPr>
          <a:ln/>
        </p:spPr>
      </p:sp>
      <p:sp>
        <p:nvSpPr>
          <p:cNvPr id="997379" name="Rectangle 3"/>
          <p:cNvSpPr>
            <a:spLocks noGrp="1" noChangeArrowheads="1"/>
          </p:cNvSpPr>
          <p:nvPr>
            <p:ph type="body" idx="1"/>
          </p:nvPr>
        </p:nvSpPr>
        <p:spPr/>
        <p:txBody>
          <a:bodyPr/>
          <a:lstStyle/>
          <a:p>
            <a:r>
              <a:rPr lang="en-US"/>
              <a:t>Figure 11.10B Key steps in the early development of head-tail polarity in a fruit fly.</a:t>
            </a:r>
          </a:p>
          <a:p>
            <a:r>
              <a:rPr lang="en-US"/>
              <a:t>This figure shows the progressive stages of gene expression. The action of maternal effect genes are illustrated in the top panel. Concentration of the mRNA for the gene bicoid, or “head” mRNA, determines the anterior end of the fly. The middle panel combines the effects of gap genes, pair-rule genes, and segment polarity genes. The bottom panel shows the action of homeotic genes.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EA7C49-A0FE-4B39-AF6F-36B12167A7EE}" type="slidenum">
              <a:rPr lang="en-US"/>
              <a:pPr/>
              <a:t>45</a:t>
            </a:fld>
            <a:endParaRPr lang="en-US"/>
          </a:p>
        </p:txBody>
      </p:sp>
      <p:sp>
        <p:nvSpPr>
          <p:cNvPr id="995330" name="Rectangle 2"/>
          <p:cNvSpPr>
            <a:spLocks noGrp="1" noRot="1" noChangeAspect="1" noChangeArrowheads="1" noTextEdit="1"/>
          </p:cNvSpPr>
          <p:nvPr>
            <p:ph type="sldImg"/>
          </p:nvPr>
        </p:nvSpPr>
        <p:spPr>
          <a:ln/>
        </p:spPr>
      </p:sp>
      <p:sp>
        <p:nvSpPr>
          <p:cNvPr id="995331" name="Rectangle 3"/>
          <p:cNvSpPr>
            <a:spLocks noGrp="1" noChangeArrowheads="1"/>
          </p:cNvSpPr>
          <p:nvPr>
            <p:ph type="body" idx="1"/>
          </p:nvPr>
        </p:nvSpPr>
        <p:spPr/>
        <p:txBody>
          <a:bodyPr/>
          <a:lstStyle/>
          <a:p>
            <a:r>
              <a:rPr lang="en-US"/>
              <a:t>Figure 11.10A A mutant fruit fly with legs coming out of its head, compared with a normal fruit fly.</a:t>
            </a:r>
          </a:p>
          <a:p>
            <a:r>
              <a:rPr lang="en-US"/>
              <a:t>The fly on the right has a mutation in one of the homeotic genes, </a:t>
            </a:r>
            <a:r>
              <a:rPr lang="en-US" i="1"/>
              <a:t>Antennapedia</a:t>
            </a:r>
            <a:r>
              <a:rPr lang="en-US"/>
              <a:t>, causing the formation of legs where the antennae should be. </a:t>
            </a:r>
          </a:p>
          <a:p>
            <a:endParaRPr lang="en-US"/>
          </a:p>
          <a:p>
            <a:endParaRPr lang="en-US" b="1"/>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2BF371-3369-40A4-910E-2C72C265EF80}" type="slidenum">
              <a:rPr lang="en-US"/>
              <a:pPr/>
              <a:t>46</a:t>
            </a:fld>
            <a:endParaRPr lang="en-US"/>
          </a:p>
        </p:txBody>
      </p:sp>
      <p:sp>
        <p:nvSpPr>
          <p:cNvPr id="999426" name="Rectangle 2"/>
          <p:cNvSpPr>
            <a:spLocks noGrp="1" noRot="1" noChangeAspect="1" noChangeArrowheads="1" noTextEdit="1"/>
          </p:cNvSpPr>
          <p:nvPr>
            <p:ph type="sldImg"/>
          </p:nvPr>
        </p:nvSpPr>
        <p:spPr>
          <a:ln/>
        </p:spPr>
      </p:sp>
      <p:sp>
        <p:nvSpPr>
          <p:cNvPr id="999427" name="Rectangle 3"/>
          <p:cNvSpPr>
            <a:spLocks noGrp="1" noChangeArrowheads="1"/>
          </p:cNvSpPr>
          <p:nvPr>
            <p:ph type="body" idx="1"/>
          </p:nvPr>
        </p:nvSpPr>
        <p:spPr/>
        <p:txBody>
          <a:bodyPr/>
          <a:lstStyle/>
          <a:p>
            <a:r>
              <a:rPr lang="en-US"/>
              <a:t>An increase in cell division is one example of a cellular response at the end of a signal transduction pathway. Epidermal growth factor (EGF) is a signal molecule that leads to an increase in the activity of transcription factor NF-kappaB. NF-kappaB increases transcription of the gene for cyclin D1. Cyclin D1 promotes progress through the cell cycle at the G1 </a:t>
            </a:r>
            <a:r>
              <a:rPr lang="en-US" altLang="ja-JP">
                <a:latin typeface="Symbol" pitchFamily="48" charset="2"/>
                <a:sym typeface="Symbol" pitchFamily="48" charset="2"/>
              </a:rPr>
              <a:t></a:t>
            </a:r>
            <a:r>
              <a:rPr lang="en-US">
                <a:sym typeface="Wingdings" pitchFamily="48" charset="2"/>
              </a:rPr>
              <a:t>S transition, through deactivation of retinoblastoma (Rb) protein. This pathway leads to the uncontrolled growth of estrogen-receptor negative (ER-negative) breast cancer cells. ER-negative cells have higher levels of EGF receptors and thus produce elevated levels of NF-kappaB and cyclin D1. The possibility of inhibiting the action of NF-kappaB as a cancer therapy is being pursued. </a:t>
            </a:r>
          </a:p>
          <a:p>
            <a:endParaRPr lang="en-US">
              <a:sym typeface="Wingdings" pitchFamily="48" charset="2"/>
            </a:endParaRPr>
          </a:p>
          <a:p>
            <a:r>
              <a:rPr lang="en-US" b="1"/>
              <a:t>Student Misconceptions and Concerns</a:t>
            </a:r>
            <a:endParaRPr lang="en-US"/>
          </a:p>
          <a:p>
            <a:r>
              <a:rPr lang="en-US"/>
              <a:t>1. The broad concept of selective reading of the genetic code associated with differentiation and types of cellular activity can be missed when concentrating on the extensive details of regulation. Analogies, noted below in the teaching tips, can help students relate this overall selective process to their own experiences. Students already understand the selective reading of relevant chapters in textbooks and the selective referencing of software manuals to get answers to different questions. These experiences are similar in many ways to the broad processes of gene regulation.</a:t>
            </a:r>
          </a:p>
          <a:p>
            <a:r>
              <a:rPr lang="en-US"/>
              <a:t>2. The many levels of gene regulation in eukaryotic cells can be confusing and frustrating. The water pipe analogy depicted in Figure 11.9 can be a helpful reference to organize the potential sites of regulation.</a:t>
            </a:r>
          </a:p>
          <a:p>
            <a:endParaRPr lang="en-US">
              <a:sym typeface="Wingdings" pitchFamily="48" charset="2"/>
            </a:endParaRPr>
          </a:p>
          <a:p>
            <a:r>
              <a:rPr lang="en-US" b="1">
                <a:sym typeface="Wingdings" pitchFamily="48" charset="2"/>
              </a:rPr>
              <a:t>Teaching Tips</a:t>
            </a:r>
          </a:p>
          <a:p>
            <a:r>
              <a:rPr lang="en-US">
                <a:sym typeface="Wingdings" pitchFamily="48" charset="2"/>
              </a:rPr>
              <a:t>1. The action of an extracellular signal reaching a cell’s surface in a signal transduction pathway is like pushing the doorbell at a home. The signal is converted to another form (pushing a button rings a bell), and activities change within the house as someone comes to answer the door.</a:t>
            </a:r>
          </a:p>
          <a:p>
            <a:r>
              <a:rPr lang="en-US"/>
              <a:t>2. Some of the stages of a signal transduction pathway can be compared to a human reaction. Consider someone calling your name. (1) Reception—The sound waves of someone’s voice hitting and changing the shape of your eardrum. (2) Transduction—Your ear converts sound waves to nerve impulses and sends a signal to your brain that your name has been called. (3) Response—You look around to see who is calling.</a:t>
            </a:r>
          </a:p>
          <a:p>
            <a:endParaRPr lang="en-US">
              <a:sym typeface="Wingdings" pitchFamily="48" charset="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endParaRPr>
              </a:p>
            </p:txBody>
          </p:sp>
        </p:grpSp>
      </p:grpSp>
      <p:sp>
        <p:nvSpPr>
          <p:cNvPr id="70555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smtClean="0"/>
              <a:t>Click to edit Master title style</a:t>
            </a:r>
            <a:endParaRPr lang="en-US"/>
          </a:p>
        </p:txBody>
      </p:sp>
      <p:sp>
        <p:nvSpPr>
          <p:cNvPr id="70555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9" name="Rectangle 17"/>
          <p:cNvSpPr>
            <a:spLocks noGrp="1" noChangeArrowheads="1"/>
          </p:cNvSpPr>
          <p:nvPr>
            <p:ph type="ftr" sz="quarter" idx="11"/>
          </p:nvPr>
        </p:nvSpPr>
        <p:spPr/>
        <p:txBody>
          <a:bodyPr/>
          <a:lstStyle>
            <a:lvl1pPr>
              <a:defRPr/>
            </a:lvl1pPr>
          </a:lstStyle>
          <a:p>
            <a:pPr>
              <a:defRPr/>
            </a:pPr>
            <a:endParaRPr lang="en-US"/>
          </a:p>
        </p:txBody>
      </p:sp>
      <p:sp>
        <p:nvSpPr>
          <p:cNvPr id="20" name="Rectangle 18"/>
          <p:cNvSpPr>
            <a:spLocks noGrp="1" noChangeArrowheads="1"/>
          </p:cNvSpPr>
          <p:nvPr>
            <p:ph type="sldNum" sz="quarter" idx="12"/>
          </p:nvPr>
        </p:nvSpPr>
        <p:spPr/>
        <p:txBody>
          <a:bodyPr/>
          <a:lstStyle>
            <a:lvl1pPr>
              <a:defRPr/>
            </a:lvl1pPr>
          </a:lstStyle>
          <a:p>
            <a:pPr>
              <a:defRPr/>
            </a:pPr>
            <a:fld id="{B5791DFF-48CB-4D18-94E2-95846F3F05E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1D4AEE94-AC23-4890-952E-2DF9CF58EA2C}"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393C854-37D8-4456-B4E2-522C5D61DB19}"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D2EEE013-D616-48CB-8A5B-3E2AC6921054}"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8A6D5D59-2D4F-4962-99FF-A367014F0B7B}"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2F51C0BA-85DF-4FD3-B661-D49FD799FC7B}"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A89AB67E-C2ED-4A6B-96B2-8C7DD5C69171}" type="slidenum">
              <a:rPr lang="en-US"/>
              <a:pPr>
                <a:defRPr/>
              </a:pPr>
              <a:t>‹#›</a:t>
            </a:fld>
            <a:endParaRPr lang="en-US"/>
          </a:p>
        </p:txBody>
      </p:sp>
      <p:sp>
        <p:nvSpPr>
          <p:cNvPr id="4"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2652B032-0A26-4774-84D2-7AFE4C7E7539}"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B66BA78D-7472-4526-97FC-EEBF74EEFE26}"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623731F-1754-418F-9392-97C681703398}"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013114C0-60E6-4DA0-A7EF-046C4AF57F9B}"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13C3CDD8-5965-4EFA-A3D2-9786EE02B8D2}" type="slidenum">
              <a:rPr lang="en-US"/>
              <a:pPr>
                <a:defRPr/>
              </a:pPr>
              <a:t>‹#›</a:t>
            </a:fld>
            <a:endParaRPr lang="en-US"/>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70A4F75B-B593-4E7B-B0E5-AD58053CC7C8}"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451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p>
        </p:txBody>
      </p:sp>
      <p:sp>
        <p:nvSpPr>
          <p:cNvPr id="70451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pPr>
              <a:defRPr/>
            </a:pPr>
            <a:fld id="{EFBF3C8B-50CD-4197-86DE-082A39C382AF}" type="slidenum">
              <a:rPr lang="en-US"/>
              <a:pPr>
                <a:defRPr/>
              </a:pPr>
              <a:t>‹#›</a:t>
            </a:fld>
            <a:endParaRPr lang="en-US"/>
          </a:p>
        </p:txBody>
      </p:sp>
      <p:grpSp>
        <p:nvGrpSpPr>
          <p:cNvPr id="1028" name="Group 4"/>
          <p:cNvGrpSpPr>
            <a:grpSpLocks/>
          </p:cNvGrpSpPr>
          <p:nvPr/>
        </p:nvGrpSpPr>
        <p:grpSpPr bwMode="auto">
          <a:xfrm>
            <a:off x="0" y="0"/>
            <a:ext cx="9144000" cy="546100"/>
            <a:chOff x="0" y="0"/>
            <a:chExt cx="5760" cy="344"/>
          </a:xfrm>
        </p:grpSpPr>
        <p:sp>
          <p:nvSpPr>
            <p:cNvPr id="70451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70451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latin typeface="Times New Roman" pitchFamily="18" charset="0"/>
              </a:endParaRPr>
            </a:p>
          </p:txBody>
        </p:sp>
        <p:sp>
          <p:nvSpPr>
            <p:cNvPr id="70451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latin typeface="Arial" charset="0"/>
              </a:endParaRPr>
            </a:p>
          </p:txBody>
        </p:sp>
        <p:sp>
          <p:nvSpPr>
            <p:cNvPr id="70452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latin typeface="Arial" charset="0"/>
              </a:endParaRPr>
            </a:p>
          </p:txBody>
        </p:sp>
        <p:sp>
          <p:nvSpPr>
            <p:cNvPr id="70452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latin typeface="Arial" charset="0"/>
              </a:endParaRPr>
            </a:p>
          </p:txBody>
        </p:sp>
        <p:sp>
          <p:nvSpPr>
            <p:cNvPr id="70452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latin typeface="Arial" charset="0"/>
              </a:endParaRPr>
            </a:p>
          </p:txBody>
        </p:sp>
        <p:sp>
          <p:nvSpPr>
            <p:cNvPr id="70452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latin typeface="Times New Roman" pitchFamily="18" charset="0"/>
              </a:endParaRPr>
            </a:p>
          </p:txBody>
        </p:sp>
        <p:sp>
          <p:nvSpPr>
            <p:cNvPr id="70452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latin typeface="Arial" charset="0"/>
              </a:endParaRPr>
            </a:p>
          </p:txBody>
        </p:sp>
        <p:sp>
          <p:nvSpPr>
            <p:cNvPr id="70452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latin typeface="Arial" charset="0"/>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452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90"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8.jpeg"/><Relationship Id="rId4" Type="http://schemas.openxmlformats.org/officeDocument/2006/relationships/hyperlink" Target="file:///\\localhost\..\..\Program%20Files\TurningPoint\2003\Questions.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4.jpeg"/><Relationship Id="rId4" Type="http://schemas.openxmlformats.org/officeDocument/2006/relationships/hyperlink" Target="file:///\\localhost\..\..\Program%20Files\TurningPoint\2003\Questions.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6.jpeg"/><Relationship Id="rId4" Type="http://schemas.openxmlformats.org/officeDocument/2006/relationships/hyperlink" Target="file:///\\localhost\..\..\Program%20Files\TurningPoint\2003\Questions.html"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hyperlink" Target="file:///\\localhost\..\..\Program%20Files\TurningPoint\2003\Questions.html"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7.jpeg"/><Relationship Id="rId4" Type="http://schemas.openxmlformats.org/officeDocument/2006/relationships/hyperlink" Target="file:///\\localhost\..\..\Program%20Files\TurningPoint\2003\Questions.html"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7.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8.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hyperlink" Target="file:///\\localhost\..\..\Program%20Files\TurningPoint\2003\Questions.html" TargetMode="Externa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hyperlink" Target="file:///\\localhost\..\..\Program%20Files\TurningPoint\2003\Questions.html"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51.jpeg"/><Relationship Id="rId4" Type="http://schemas.openxmlformats.org/officeDocument/2006/relationships/hyperlink" Target="file:///\\localhost\..\..\Program%20Files\TurningPoint\2003\Questions.html" TargetMode="Externa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52.jpeg"/><Relationship Id="rId4" Type="http://schemas.openxmlformats.org/officeDocument/2006/relationships/hyperlink" Target="file:///\\localhost\..\..\Program%20Files\TurningPoint\2003\Question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52400" y="377825"/>
            <a:ext cx="8763000" cy="708025"/>
          </a:xfrm>
          <a:prstGeom prst="rect">
            <a:avLst/>
          </a:prstGeom>
          <a:noFill/>
          <a:ln w="9525">
            <a:noFill/>
            <a:miter lim="800000"/>
            <a:headEnd/>
            <a:tailEnd/>
          </a:ln>
        </p:spPr>
        <p:txBody>
          <a:bodyPr>
            <a:spAutoFit/>
          </a:bodyPr>
          <a:lstStyle/>
          <a:p>
            <a:pPr algn="ctr"/>
            <a:r>
              <a:rPr lang="en-US" sz="4000" b="1" dirty="0" smtClean="0">
                <a:solidFill>
                  <a:schemeClr val="bg2"/>
                </a:solidFill>
                <a:latin typeface="Times New Roman" pitchFamily="18" charset="0"/>
              </a:rPr>
              <a:t>How Genes are Controlled</a:t>
            </a:r>
            <a:endParaRPr lang="en-US" sz="4000" b="1" dirty="0">
              <a:solidFill>
                <a:schemeClr val="bg2"/>
              </a:solidFill>
              <a:latin typeface="Times New Roman" pitchFamily="18" charset="0"/>
            </a:endParaRPr>
          </a:p>
        </p:txBody>
      </p:sp>
      <p:sp>
        <p:nvSpPr>
          <p:cNvPr id="3075" name="Text Box 3"/>
          <p:cNvSpPr txBox="1">
            <a:spLocks noChangeArrowheads="1"/>
          </p:cNvSpPr>
          <p:nvPr/>
        </p:nvSpPr>
        <p:spPr bwMode="auto">
          <a:xfrm>
            <a:off x="3505357" y="990600"/>
            <a:ext cx="1911036" cy="523220"/>
          </a:xfrm>
          <a:prstGeom prst="rect">
            <a:avLst/>
          </a:prstGeom>
          <a:noFill/>
          <a:ln w="9525">
            <a:noFill/>
            <a:miter lim="800000"/>
            <a:headEnd/>
            <a:tailEnd/>
          </a:ln>
        </p:spPr>
        <p:txBody>
          <a:bodyPr wrap="none">
            <a:spAutoFit/>
          </a:bodyPr>
          <a:lstStyle/>
          <a:p>
            <a:pPr algn="ctr"/>
            <a:r>
              <a:rPr lang="en-US" sz="2800" b="1" dirty="0">
                <a:solidFill>
                  <a:schemeClr val="bg2"/>
                </a:solidFill>
                <a:latin typeface="Times New Roman" pitchFamily="18" charset="0"/>
              </a:rPr>
              <a:t>Lecture  </a:t>
            </a:r>
            <a:r>
              <a:rPr lang="en-US" sz="2800" b="1" dirty="0" smtClean="0">
                <a:solidFill>
                  <a:schemeClr val="bg2"/>
                </a:solidFill>
                <a:latin typeface="Times New Roman" pitchFamily="18" charset="0"/>
              </a:rPr>
              <a:t>18</a:t>
            </a:r>
            <a:endParaRPr lang="en-US" sz="2800" b="1" dirty="0">
              <a:solidFill>
                <a:schemeClr val="bg2"/>
              </a:solidFill>
              <a:latin typeface="Times New Roman" pitchFamily="18" charset="0"/>
            </a:endParaRPr>
          </a:p>
        </p:txBody>
      </p:sp>
      <p:sp>
        <p:nvSpPr>
          <p:cNvPr id="3076" name="Text Box 4"/>
          <p:cNvSpPr txBox="1">
            <a:spLocks noChangeArrowheads="1"/>
          </p:cNvSpPr>
          <p:nvPr/>
        </p:nvSpPr>
        <p:spPr bwMode="auto">
          <a:xfrm>
            <a:off x="2697163" y="6045200"/>
            <a:ext cx="3668712" cy="584200"/>
          </a:xfrm>
          <a:prstGeom prst="rect">
            <a:avLst/>
          </a:prstGeom>
          <a:noFill/>
          <a:ln w="9525">
            <a:noFill/>
            <a:miter lim="800000"/>
            <a:headEnd/>
            <a:tailEnd/>
          </a:ln>
        </p:spPr>
        <p:txBody>
          <a:bodyPr wrap="none">
            <a:spAutoFit/>
          </a:bodyPr>
          <a:lstStyle/>
          <a:p>
            <a:pPr algn="ctr"/>
            <a:r>
              <a:rPr lang="en-US" sz="3200" b="1">
                <a:solidFill>
                  <a:schemeClr val="bg2"/>
                </a:solidFill>
                <a:latin typeface="Times New Roman" pitchFamily="18" charset="0"/>
              </a:rPr>
              <a:t>Dr. Chandra Emani</a:t>
            </a:r>
          </a:p>
        </p:txBody>
      </p:sp>
      <p:pic>
        <p:nvPicPr>
          <p:cNvPr id="5" name="Picture 6"/>
          <p:cNvPicPr>
            <a:picLocks noChangeAspect="1" noChangeArrowheads="1"/>
          </p:cNvPicPr>
          <p:nvPr/>
        </p:nvPicPr>
        <p:blipFill>
          <a:blip r:embed="rId2" cstate="print"/>
          <a:srcRect r="70010"/>
          <a:stretch>
            <a:fillRect/>
          </a:stretch>
        </p:blipFill>
        <p:spPr bwMode="auto">
          <a:xfrm>
            <a:off x="4160838" y="1524000"/>
            <a:ext cx="4860925" cy="4572000"/>
          </a:xfrm>
          <a:prstGeom prst="rect">
            <a:avLst/>
          </a:prstGeom>
          <a:noFill/>
          <a:ln w="9525">
            <a:noFill/>
            <a:round/>
            <a:headEnd/>
            <a:tailEnd/>
          </a:ln>
        </p:spPr>
      </p:pic>
      <p:pic>
        <p:nvPicPr>
          <p:cNvPr id="6" name="Picture 1"/>
          <p:cNvPicPr>
            <a:picLocks noChangeAspect="1" noChangeArrowheads="1"/>
          </p:cNvPicPr>
          <p:nvPr/>
        </p:nvPicPr>
        <p:blipFill>
          <a:blip r:embed="rId3" cstate="print"/>
          <a:srcRect/>
          <a:stretch>
            <a:fillRect/>
          </a:stretch>
        </p:blipFill>
        <p:spPr bwMode="auto">
          <a:xfrm>
            <a:off x="1371600" y="1447800"/>
            <a:ext cx="1066800" cy="1244600"/>
          </a:xfrm>
          <a:prstGeom prst="rect">
            <a:avLst/>
          </a:prstGeom>
          <a:noFill/>
          <a:ln w="9525">
            <a:noFill/>
            <a:round/>
            <a:headEnd/>
            <a:tailEnd/>
          </a:ln>
        </p:spPr>
      </p:pic>
      <p:pic>
        <p:nvPicPr>
          <p:cNvPr id="7" name="Picture 2"/>
          <p:cNvPicPr>
            <a:picLocks noChangeAspect="1" noChangeArrowheads="1"/>
          </p:cNvPicPr>
          <p:nvPr/>
        </p:nvPicPr>
        <p:blipFill>
          <a:blip r:embed="rId4" cstate="print"/>
          <a:srcRect/>
          <a:stretch>
            <a:fillRect/>
          </a:stretch>
        </p:blipFill>
        <p:spPr bwMode="auto">
          <a:xfrm>
            <a:off x="2438400" y="2743200"/>
            <a:ext cx="1181100" cy="1219200"/>
          </a:xfrm>
          <a:prstGeom prst="rect">
            <a:avLst/>
          </a:prstGeom>
          <a:noFill/>
          <a:ln w="9525">
            <a:noFill/>
            <a:round/>
            <a:headEnd/>
            <a:tailEnd/>
          </a:ln>
        </p:spPr>
      </p:pic>
      <p:pic>
        <p:nvPicPr>
          <p:cNvPr id="8" name="Picture 3"/>
          <p:cNvPicPr>
            <a:picLocks noChangeAspect="1" noChangeArrowheads="1"/>
          </p:cNvPicPr>
          <p:nvPr/>
        </p:nvPicPr>
        <p:blipFill>
          <a:blip r:embed="rId5" cstate="print"/>
          <a:srcRect/>
          <a:stretch>
            <a:fillRect/>
          </a:stretch>
        </p:blipFill>
        <p:spPr bwMode="auto">
          <a:xfrm>
            <a:off x="533400" y="4419600"/>
            <a:ext cx="1228725" cy="914400"/>
          </a:xfrm>
          <a:prstGeom prst="rect">
            <a:avLst/>
          </a:prstGeom>
          <a:noFill/>
          <a:ln w="9525">
            <a:noFill/>
            <a:round/>
            <a:headEnd/>
            <a:tailEnd/>
          </a:ln>
        </p:spPr>
      </p:pic>
      <p:pic>
        <p:nvPicPr>
          <p:cNvPr id="9" name="Picture 4"/>
          <p:cNvPicPr>
            <a:picLocks noChangeAspect="1" noChangeArrowheads="1"/>
          </p:cNvPicPr>
          <p:nvPr/>
        </p:nvPicPr>
        <p:blipFill>
          <a:blip r:embed="rId6" cstate="print"/>
          <a:srcRect/>
          <a:stretch>
            <a:fillRect/>
          </a:stretch>
        </p:blipFill>
        <p:spPr bwMode="auto">
          <a:xfrm>
            <a:off x="228600" y="2971800"/>
            <a:ext cx="1236663" cy="990600"/>
          </a:xfrm>
          <a:prstGeom prst="rect">
            <a:avLst/>
          </a:prstGeom>
          <a:noFill/>
          <a:ln w="9525">
            <a:noFill/>
            <a:round/>
            <a:headEnd/>
            <a:tailEnd/>
          </a:ln>
        </p:spPr>
      </p:pic>
      <p:pic>
        <p:nvPicPr>
          <p:cNvPr id="10" name="Picture 5"/>
          <p:cNvPicPr>
            <a:picLocks noChangeAspect="1" noChangeArrowheads="1"/>
          </p:cNvPicPr>
          <p:nvPr/>
        </p:nvPicPr>
        <p:blipFill>
          <a:blip r:embed="rId7" cstate="print"/>
          <a:srcRect/>
          <a:stretch>
            <a:fillRect/>
          </a:stretch>
        </p:blipFill>
        <p:spPr bwMode="auto">
          <a:xfrm>
            <a:off x="2133600" y="4267200"/>
            <a:ext cx="1398588" cy="1447800"/>
          </a:xfrm>
          <a:prstGeom prst="rect">
            <a:avLst/>
          </a:prstGeom>
          <a:noFill/>
          <a:ln w="9525">
            <a:noFill/>
            <a:round/>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55"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par>
                                <p:cTn id="25" presetID="55"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0.7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1000" fill="hold"/>
                                        <p:tgtEl>
                                          <p:spTgt spid="5"/>
                                        </p:tgtEl>
                                        <p:attrNameLst>
                                          <p:attrName>ppt_w</p:attrName>
                                        </p:attrNameLst>
                                      </p:cBhvr>
                                      <p:tavLst>
                                        <p:tav tm="0">
                                          <p:val>
                                            <p:strVal val="#ppt_w*0.70"/>
                                          </p:val>
                                        </p:tav>
                                        <p:tav tm="100000">
                                          <p:val>
                                            <p:strVal val="#ppt_w"/>
                                          </p:val>
                                        </p:tav>
                                      </p:tavLst>
                                    </p:anim>
                                    <p:anim calcmode="lin" valueType="num">
                                      <p:cBhvr>
                                        <p:cTn id="35" dur="1000" fill="hold"/>
                                        <p:tgtEl>
                                          <p:spTgt spid="5"/>
                                        </p:tgtEl>
                                        <p:attrNameLst>
                                          <p:attrName>ppt_h</p:attrName>
                                        </p:attrNameLst>
                                      </p:cBhvr>
                                      <p:tavLst>
                                        <p:tav tm="0">
                                          <p:val>
                                            <p:strVal val="#ppt_h"/>
                                          </p:val>
                                        </p:tav>
                                        <p:tav tm="100000">
                                          <p:val>
                                            <p:strVal val="#ppt_h"/>
                                          </p:val>
                                        </p:tav>
                                      </p:tavLst>
                                    </p:anim>
                                    <p:animEffect transition="in" filter="fade">
                                      <p:cBhvr>
                                        <p:cTn id="36" dur="1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3074"/>
                                        </p:tgtEl>
                                        <p:attrNameLst>
                                          <p:attrName>style.visibility</p:attrName>
                                        </p:attrNameLst>
                                      </p:cBhvr>
                                      <p:to>
                                        <p:strVal val="visible"/>
                                      </p:to>
                                    </p:set>
                                    <p:anim calcmode="lin" valueType="num">
                                      <p:cBhvr>
                                        <p:cTn id="41" dur="1000" fill="hold"/>
                                        <p:tgtEl>
                                          <p:spTgt spid="3074"/>
                                        </p:tgtEl>
                                        <p:attrNameLst>
                                          <p:attrName>ppt_w</p:attrName>
                                        </p:attrNameLst>
                                      </p:cBhvr>
                                      <p:tavLst>
                                        <p:tav tm="0">
                                          <p:val>
                                            <p:strVal val="#ppt_w*0.70"/>
                                          </p:val>
                                        </p:tav>
                                        <p:tav tm="100000">
                                          <p:val>
                                            <p:strVal val="#ppt_w"/>
                                          </p:val>
                                        </p:tav>
                                      </p:tavLst>
                                    </p:anim>
                                    <p:anim calcmode="lin" valueType="num">
                                      <p:cBhvr>
                                        <p:cTn id="42" dur="1000" fill="hold"/>
                                        <p:tgtEl>
                                          <p:spTgt spid="3074"/>
                                        </p:tgtEl>
                                        <p:attrNameLst>
                                          <p:attrName>ppt_h</p:attrName>
                                        </p:attrNameLst>
                                      </p:cBhvr>
                                      <p:tavLst>
                                        <p:tav tm="0">
                                          <p:val>
                                            <p:strVal val="#ppt_h"/>
                                          </p:val>
                                        </p:tav>
                                        <p:tav tm="100000">
                                          <p:val>
                                            <p:strVal val="#ppt_h"/>
                                          </p:val>
                                        </p:tav>
                                      </p:tavLst>
                                    </p:anim>
                                    <p:animEffect transition="in" filter="fade">
                                      <p:cBhvr>
                                        <p:cTn id="43"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3"/>
          <p:cNvSpPr>
            <a:spLocks noGrp="1" noChangeArrowheads="1"/>
          </p:cNvSpPr>
          <p:nvPr>
            <p:ph type="body" idx="1"/>
          </p:nvPr>
        </p:nvSpPr>
        <p:spPr>
          <a:xfrm>
            <a:off x="457200" y="1905000"/>
            <a:ext cx="8229600" cy="4724400"/>
          </a:xfrm>
        </p:spPr>
        <p:txBody>
          <a:bodyPr/>
          <a:lstStyle/>
          <a:p>
            <a:pPr>
              <a:buClr>
                <a:schemeClr val="accent2">
                  <a:lumMod val="75000"/>
                </a:schemeClr>
              </a:buClr>
              <a:buSzTx/>
              <a:buFontTx/>
              <a:buChar char="•"/>
              <a:defRPr/>
            </a:pPr>
            <a:r>
              <a:rPr lang="en-US" sz="2800" b="1" dirty="0" smtClean="0">
                <a:solidFill>
                  <a:schemeClr val="bg2"/>
                </a:solidFill>
                <a:latin typeface="Times New Roman" pitchFamily="16" charset="0"/>
              </a:rPr>
              <a:t>How are genes expressed in life forms?</a:t>
            </a:r>
          </a:p>
          <a:p>
            <a:pPr>
              <a:buClr>
                <a:schemeClr val="accent2">
                  <a:lumMod val="75000"/>
                </a:schemeClr>
              </a:buClr>
              <a:buSzTx/>
              <a:buFontTx/>
              <a:buChar char="•"/>
              <a:defRPr/>
            </a:pPr>
            <a:endParaRPr lang="en-US" sz="2800" b="1" dirty="0" smtClean="0">
              <a:solidFill>
                <a:schemeClr val="bg2"/>
              </a:solidFill>
              <a:latin typeface="Times New Roman" pitchFamily="16" charset="0"/>
            </a:endParaRPr>
          </a:p>
          <a:p>
            <a:pPr>
              <a:buClr>
                <a:schemeClr val="accent2">
                  <a:lumMod val="75000"/>
                </a:schemeClr>
              </a:buClr>
              <a:buSzTx/>
              <a:buFontTx/>
              <a:buChar char="•"/>
              <a:defRPr/>
            </a:pPr>
            <a:r>
              <a:rPr lang="en-US" sz="2800" b="1" dirty="0" smtClean="0">
                <a:solidFill>
                  <a:schemeClr val="bg2"/>
                </a:solidFill>
                <a:latin typeface="Times New Roman" pitchFamily="16" charset="0"/>
              </a:rPr>
              <a:t>At what levels are genes controlled?</a:t>
            </a:r>
          </a:p>
          <a:p>
            <a:pPr>
              <a:buClr>
                <a:schemeClr val="accent2">
                  <a:lumMod val="75000"/>
                </a:schemeClr>
              </a:buClr>
              <a:buSzTx/>
              <a:buFontTx/>
              <a:buChar char="•"/>
              <a:defRPr/>
            </a:pPr>
            <a:endParaRPr lang="en-US" sz="2800" b="1" dirty="0" smtClean="0">
              <a:solidFill>
                <a:schemeClr val="bg2"/>
              </a:solidFill>
              <a:latin typeface="Times New Roman" pitchFamily="16" charset="0"/>
            </a:endParaRPr>
          </a:p>
          <a:p>
            <a:pPr>
              <a:buClr>
                <a:schemeClr val="accent2">
                  <a:lumMod val="75000"/>
                </a:schemeClr>
              </a:buClr>
              <a:buSzTx/>
              <a:buFontTx/>
              <a:buChar char="•"/>
              <a:defRPr/>
            </a:pPr>
            <a:r>
              <a:rPr lang="en-US" sz="2800" b="1" dirty="0" smtClean="0">
                <a:solidFill>
                  <a:schemeClr val="bg2"/>
                </a:solidFill>
                <a:latin typeface="Times New Roman" pitchFamily="16" charset="0"/>
              </a:rPr>
              <a:t>What is an OPERON?</a:t>
            </a:r>
          </a:p>
          <a:p>
            <a:pPr>
              <a:buClr>
                <a:schemeClr val="accent2">
                  <a:lumMod val="75000"/>
                </a:schemeClr>
              </a:buClr>
              <a:buSzTx/>
              <a:buFontTx/>
              <a:buChar char="•"/>
              <a:defRPr/>
            </a:pPr>
            <a:endParaRPr lang="en-US" sz="2800" b="1" dirty="0" smtClean="0">
              <a:solidFill>
                <a:schemeClr val="bg2"/>
              </a:solidFill>
              <a:latin typeface="Times New Roman" pitchFamily="16" charset="0"/>
            </a:endParaRPr>
          </a:p>
          <a:p>
            <a:pPr>
              <a:buClr>
                <a:schemeClr val="accent2">
                  <a:lumMod val="75000"/>
                </a:schemeClr>
              </a:buClr>
              <a:buSzTx/>
              <a:buFontTx/>
              <a:buChar char="•"/>
              <a:defRPr/>
            </a:pPr>
            <a:r>
              <a:rPr lang="en-US" sz="2800" b="1" dirty="0" smtClean="0">
                <a:solidFill>
                  <a:schemeClr val="bg2"/>
                </a:solidFill>
                <a:latin typeface="Times New Roman" pitchFamily="16" charset="0"/>
              </a:rPr>
              <a:t>What is </a:t>
            </a:r>
            <a:r>
              <a:rPr lang="en-US" sz="2800" b="1" dirty="0" err="1" smtClean="0">
                <a:solidFill>
                  <a:schemeClr val="bg2"/>
                </a:solidFill>
                <a:latin typeface="Times New Roman" pitchFamily="16" charset="0"/>
              </a:rPr>
              <a:t>RNAi</a:t>
            </a:r>
            <a:r>
              <a:rPr lang="en-US" sz="2800" b="1" dirty="0" smtClean="0">
                <a:solidFill>
                  <a:schemeClr val="bg2"/>
                </a:solidFill>
                <a:latin typeface="Times New Roman" pitchFamily="16" charset="0"/>
              </a:rPr>
              <a:t>  and </a:t>
            </a:r>
            <a:r>
              <a:rPr lang="en-US" sz="2800" b="1" dirty="0" err="1" smtClean="0">
                <a:solidFill>
                  <a:schemeClr val="bg2"/>
                </a:solidFill>
                <a:latin typeface="Times New Roman" pitchFamily="16" charset="0"/>
              </a:rPr>
              <a:t>miRNA</a:t>
            </a:r>
            <a:r>
              <a:rPr lang="en-US" sz="2800" b="1" dirty="0" smtClean="0">
                <a:solidFill>
                  <a:schemeClr val="bg2"/>
                </a:solidFill>
                <a:latin typeface="Times New Roman" pitchFamily="16" charset="0"/>
              </a:rPr>
              <a:t>? </a:t>
            </a:r>
          </a:p>
          <a:p>
            <a:pPr>
              <a:buClr>
                <a:schemeClr val="accent2">
                  <a:lumMod val="75000"/>
                </a:schemeClr>
              </a:buClr>
              <a:buSzTx/>
              <a:buFontTx/>
              <a:buChar char="•"/>
              <a:defRPr/>
            </a:pPr>
            <a:endParaRPr lang="en-US" sz="2800" b="1" dirty="0" smtClean="0">
              <a:solidFill>
                <a:schemeClr val="bg2"/>
              </a:solidFill>
              <a:latin typeface="Times New Roman" pitchFamily="16" charset="0"/>
            </a:endParaRPr>
          </a:p>
          <a:p>
            <a:pPr>
              <a:buClr>
                <a:schemeClr val="accent2">
                  <a:lumMod val="75000"/>
                </a:schemeClr>
              </a:buClr>
              <a:buSzTx/>
              <a:buFont typeface="Wingdings" charset="2"/>
              <a:buNone/>
              <a:defRPr/>
            </a:pPr>
            <a:endParaRPr lang="en-US" sz="2800" b="1" dirty="0" smtClean="0">
              <a:solidFill>
                <a:schemeClr val="bg2"/>
              </a:solidFill>
              <a:latin typeface="Times New Roman" pitchFamily="16" charset="0"/>
            </a:endParaRPr>
          </a:p>
        </p:txBody>
      </p:sp>
      <p:sp>
        <p:nvSpPr>
          <p:cNvPr id="182278" name="Text Box 6"/>
          <p:cNvSpPr txBox="1">
            <a:spLocks noChangeArrowheads="1"/>
          </p:cNvSpPr>
          <p:nvPr/>
        </p:nvSpPr>
        <p:spPr bwMode="auto">
          <a:xfrm>
            <a:off x="381000" y="746125"/>
            <a:ext cx="8424863" cy="701675"/>
          </a:xfrm>
          <a:prstGeom prst="rect">
            <a:avLst/>
          </a:prstGeom>
          <a:noFill/>
          <a:ln w="9525">
            <a:noFill/>
            <a:miter lim="800000"/>
            <a:headEnd/>
            <a:tailEnd/>
          </a:ln>
          <a:effectLst/>
        </p:spPr>
        <p:txBody>
          <a:bodyPr wrap="none">
            <a:spAutoFit/>
          </a:bodyPr>
          <a:lstStyle/>
          <a:p>
            <a:pPr algn="ctr">
              <a:buFont typeface="Arial" charset="0"/>
              <a:buNone/>
              <a:defRPr/>
            </a:pPr>
            <a:r>
              <a:rPr lang="en-US" sz="4000" b="1" dirty="0">
                <a:solidFill>
                  <a:schemeClr val="bg2"/>
                </a:solidFill>
                <a:latin typeface="Times New Roman" pitchFamily="16" charset="0"/>
                <a:ea typeface="+mn-ea"/>
                <a:cs typeface="+mn-cs"/>
              </a:rPr>
              <a:t>What Are We Going to Learn Today?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81000" y="152400"/>
            <a:ext cx="8229600" cy="1143000"/>
          </a:xfrm>
        </p:spPr>
        <p:txBody>
          <a:bodyPr/>
          <a:lstStyle/>
          <a:p>
            <a:pPr algn="ctr" eaLnBrk="1" hangingPunct="1"/>
            <a:r>
              <a:rPr lang="en-US" sz="4000" b="1" smtClean="0">
                <a:solidFill>
                  <a:schemeClr val="bg2"/>
                </a:solidFill>
                <a:latin typeface="Times New Roman" pitchFamily="18" charset="0"/>
                <a:cs typeface="Times New Roman" pitchFamily="18" charset="0"/>
              </a:rPr>
              <a:t>Human Genes</a:t>
            </a:r>
          </a:p>
        </p:txBody>
      </p:sp>
      <p:sp>
        <p:nvSpPr>
          <p:cNvPr id="43011" name="Rectangle 3"/>
          <p:cNvSpPr>
            <a:spLocks noGrp="1" noChangeArrowheads="1"/>
          </p:cNvSpPr>
          <p:nvPr>
            <p:ph type="body" idx="1"/>
          </p:nvPr>
        </p:nvSpPr>
        <p:spPr>
          <a:xfrm>
            <a:off x="0" y="1219200"/>
            <a:ext cx="5562600" cy="5029200"/>
          </a:xfrm>
        </p:spPr>
        <p:txBody>
          <a:bodyPr/>
          <a:lstStyle/>
          <a:p>
            <a:pPr eaLnBrk="1" hangingPunct="1">
              <a:buFont typeface="Arial" pitchFamily="34" charset="0"/>
              <a:buChar char="•"/>
            </a:pPr>
            <a:r>
              <a:rPr lang="en-US" sz="2300" b="1" dirty="0" smtClean="0">
                <a:solidFill>
                  <a:schemeClr val="bg2"/>
                </a:solidFill>
                <a:latin typeface="Times New Roman" pitchFamily="18" charset="0"/>
                <a:cs typeface="Times New Roman" pitchFamily="18" charset="0"/>
              </a:rPr>
              <a:t>The human genome contains ~ 30,000 genes</a:t>
            </a:r>
          </a:p>
          <a:p>
            <a:pPr eaLnBrk="1" hangingPunct="1">
              <a:buFont typeface="Arial" pitchFamily="34" charset="0"/>
              <a:buChar char="•"/>
            </a:pPr>
            <a:endParaRPr lang="en-US" sz="2300" b="1" dirty="0" smtClean="0">
              <a:solidFill>
                <a:schemeClr val="bg2"/>
              </a:solidFill>
              <a:latin typeface="Times New Roman" pitchFamily="18" charset="0"/>
              <a:cs typeface="Times New Roman" pitchFamily="18" charset="0"/>
            </a:endParaRPr>
          </a:p>
          <a:p>
            <a:pPr eaLnBrk="1" hangingPunct="1">
              <a:buFont typeface="Arial" pitchFamily="34" charset="0"/>
              <a:buChar char="•"/>
            </a:pPr>
            <a:r>
              <a:rPr lang="en-US" sz="2300" b="1" dirty="0" smtClean="0">
                <a:solidFill>
                  <a:schemeClr val="bg2"/>
                </a:solidFill>
                <a:latin typeface="Times New Roman" pitchFamily="18" charset="0"/>
                <a:cs typeface="Times New Roman" pitchFamily="18" charset="0"/>
              </a:rPr>
              <a:t>A given cell “expresses” (transcribes) only a small number of genes</a:t>
            </a:r>
          </a:p>
          <a:p>
            <a:pPr eaLnBrk="1" hangingPunct="1">
              <a:buFont typeface="Arial" pitchFamily="34" charset="0"/>
              <a:buChar char="•"/>
            </a:pPr>
            <a:endParaRPr lang="en-US" sz="2300" b="1" dirty="0" smtClean="0">
              <a:solidFill>
                <a:schemeClr val="bg2"/>
              </a:solidFill>
              <a:latin typeface="Times New Roman" pitchFamily="18" charset="0"/>
              <a:cs typeface="Times New Roman" pitchFamily="18" charset="0"/>
            </a:endParaRPr>
          </a:p>
          <a:p>
            <a:pPr eaLnBrk="1" hangingPunct="1">
              <a:buFont typeface="Arial" pitchFamily="34" charset="0"/>
              <a:buChar char="•"/>
            </a:pPr>
            <a:r>
              <a:rPr lang="en-US" sz="2300" b="1" dirty="0" smtClean="0">
                <a:solidFill>
                  <a:schemeClr val="bg2"/>
                </a:solidFill>
                <a:latin typeface="Times New Roman" pitchFamily="18" charset="0"/>
                <a:cs typeface="Times New Roman" pitchFamily="18" charset="0"/>
              </a:rPr>
              <a:t>Some genes are expressed in all cells</a:t>
            </a:r>
          </a:p>
          <a:p>
            <a:pPr eaLnBrk="1" hangingPunct="1">
              <a:buFont typeface="Arial" pitchFamily="34" charset="0"/>
              <a:buChar char="•"/>
            </a:pPr>
            <a:endParaRPr lang="en-US" sz="2300" b="1" dirty="0" smtClean="0">
              <a:solidFill>
                <a:schemeClr val="bg2"/>
              </a:solidFill>
              <a:latin typeface="Times New Roman" pitchFamily="18" charset="0"/>
              <a:cs typeface="Times New Roman" pitchFamily="18" charset="0"/>
            </a:endParaRPr>
          </a:p>
          <a:p>
            <a:pPr eaLnBrk="1" hangingPunct="1">
              <a:buFont typeface="Arial" pitchFamily="34" charset="0"/>
              <a:buChar char="•"/>
            </a:pPr>
            <a:r>
              <a:rPr lang="en-US" sz="2300" b="1" dirty="0" smtClean="0">
                <a:solidFill>
                  <a:schemeClr val="bg2"/>
                </a:solidFill>
                <a:latin typeface="Times New Roman" pitchFamily="18" charset="0"/>
                <a:cs typeface="Times New Roman" pitchFamily="18" charset="0"/>
              </a:rPr>
              <a:t>Other genes are expressed only</a:t>
            </a:r>
          </a:p>
          <a:p>
            <a:pPr lvl="1" eaLnBrk="1" hangingPunct="1">
              <a:buClr>
                <a:schemeClr val="bg2"/>
              </a:buClr>
              <a:buFont typeface="Arial" pitchFamily="34" charset="0"/>
              <a:buChar char="•"/>
            </a:pPr>
            <a:r>
              <a:rPr lang="en-US" sz="2300" dirty="0" smtClean="0">
                <a:solidFill>
                  <a:schemeClr val="bg2"/>
                </a:solidFill>
                <a:latin typeface="Times New Roman" pitchFamily="18" charset="0"/>
                <a:cs typeface="Times New Roman" pitchFamily="18" charset="0"/>
              </a:rPr>
              <a:t>In certain types of cells</a:t>
            </a:r>
          </a:p>
          <a:p>
            <a:pPr lvl="1" eaLnBrk="1" hangingPunct="1">
              <a:buClr>
                <a:schemeClr val="bg2"/>
              </a:buClr>
              <a:buFont typeface="Arial" pitchFamily="34" charset="0"/>
              <a:buChar char="•"/>
            </a:pPr>
            <a:r>
              <a:rPr lang="en-US" sz="2300" dirty="0" smtClean="0">
                <a:solidFill>
                  <a:schemeClr val="bg2"/>
                </a:solidFill>
                <a:latin typeface="Times New Roman" pitchFamily="18" charset="0"/>
                <a:cs typeface="Times New Roman" pitchFamily="18" charset="0"/>
              </a:rPr>
              <a:t>At certain times in an organism’s life</a:t>
            </a:r>
          </a:p>
          <a:p>
            <a:pPr lvl="1" eaLnBrk="1" hangingPunct="1">
              <a:buClr>
                <a:schemeClr val="bg2"/>
              </a:buClr>
              <a:buFont typeface="Arial" pitchFamily="34" charset="0"/>
              <a:buChar char="•"/>
            </a:pPr>
            <a:r>
              <a:rPr lang="en-US" sz="2300" dirty="0" smtClean="0">
                <a:solidFill>
                  <a:schemeClr val="bg2"/>
                </a:solidFill>
                <a:latin typeface="Times New Roman" pitchFamily="18" charset="0"/>
                <a:cs typeface="Times New Roman" pitchFamily="18" charset="0"/>
              </a:rPr>
              <a:t>Under specific environmental conditions</a:t>
            </a:r>
          </a:p>
        </p:txBody>
      </p:sp>
      <p:pic>
        <p:nvPicPr>
          <p:cNvPr id="43012" name="Picture 4"/>
          <p:cNvPicPr>
            <a:picLocks noChangeAspect="1" noChangeArrowheads="1"/>
          </p:cNvPicPr>
          <p:nvPr/>
        </p:nvPicPr>
        <p:blipFill>
          <a:blip r:embed="rId2" cstate="print"/>
          <a:srcRect/>
          <a:stretch>
            <a:fillRect/>
          </a:stretch>
        </p:blipFill>
        <p:spPr bwMode="auto">
          <a:xfrm>
            <a:off x="5333999" y="1828800"/>
            <a:ext cx="3522467"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1" name="Rectangle 3"/>
          <p:cNvSpPr>
            <a:spLocks noGrp="1" noChangeArrowheads="1"/>
          </p:cNvSpPr>
          <p:nvPr>
            <p:ph type="body" idx="1"/>
          </p:nvPr>
        </p:nvSpPr>
        <p:spPr>
          <a:xfrm>
            <a:off x="49213" y="1981200"/>
            <a:ext cx="5056187" cy="4572000"/>
          </a:xfrm>
        </p:spPr>
        <p:txBody>
          <a:bodyPr/>
          <a:lstStyle/>
          <a:p>
            <a:pPr marL="457200" lvl="1" indent="-342900">
              <a:spcBef>
                <a:spcPct val="30000"/>
              </a:spcBef>
            </a:pPr>
            <a:r>
              <a:rPr lang="en-US" sz="2300" b="1" dirty="0">
                <a:solidFill>
                  <a:schemeClr val="bg2"/>
                </a:solidFill>
                <a:latin typeface="Times New Roman" pitchFamily="18" charset="0"/>
                <a:cs typeface="Times New Roman" pitchFamily="18" charset="0"/>
              </a:rPr>
              <a:t>Gene expression</a:t>
            </a:r>
            <a:r>
              <a:rPr lang="en-US" sz="2300" dirty="0">
                <a:solidFill>
                  <a:schemeClr val="bg2"/>
                </a:solidFill>
                <a:latin typeface="Times New Roman" pitchFamily="18" charset="0"/>
                <a:cs typeface="Times New Roman" pitchFamily="18" charset="0"/>
              </a:rPr>
              <a:t> is the overall process of information flow from genes to proteins </a:t>
            </a:r>
          </a:p>
          <a:p>
            <a:pPr marL="1144588" lvl="2" indent="-342900">
              <a:spcBef>
                <a:spcPct val="30000"/>
              </a:spcBef>
              <a:buFontTx/>
              <a:buChar char="–"/>
            </a:pPr>
            <a:r>
              <a:rPr lang="en-US" sz="2300" dirty="0">
                <a:solidFill>
                  <a:schemeClr val="bg2"/>
                </a:solidFill>
                <a:latin typeface="Times New Roman" pitchFamily="18" charset="0"/>
                <a:cs typeface="Times New Roman" pitchFamily="18" charset="0"/>
              </a:rPr>
              <a:t>Mainly controlled </a:t>
            </a:r>
            <a:r>
              <a:rPr lang="en-US" sz="2300" u="sng" dirty="0">
                <a:solidFill>
                  <a:schemeClr val="bg2"/>
                </a:solidFill>
                <a:latin typeface="Times New Roman" pitchFamily="18" charset="0"/>
                <a:cs typeface="Times New Roman" pitchFamily="18" charset="0"/>
              </a:rPr>
              <a:t>at the level of transcription</a:t>
            </a:r>
          </a:p>
          <a:p>
            <a:pPr marL="1144588" lvl="2" indent="-342900">
              <a:spcBef>
                <a:spcPct val="30000"/>
              </a:spcBef>
              <a:buFontTx/>
              <a:buChar char="–"/>
            </a:pPr>
            <a:r>
              <a:rPr lang="en-US" sz="2300" dirty="0">
                <a:solidFill>
                  <a:schemeClr val="bg2"/>
                </a:solidFill>
                <a:latin typeface="Times New Roman" pitchFamily="18" charset="0"/>
                <a:cs typeface="Times New Roman" pitchFamily="18" charset="0"/>
              </a:rPr>
              <a:t>A gene that is “turned on” is being </a:t>
            </a:r>
            <a:r>
              <a:rPr lang="en-US" sz="2300" b="1" dirty="0">
                <a:solidFill>
                  <a:schemeClr val="bg2"/>
                </a:solidFill>
                <a:latin typeface="Times New Roman" pitchFamily="18" charset="0"/>
                <a:cs typeface="Times New Roman" pitchFamily="18" charset="0"/>
              </a:rPr>
              <a:t>transcribe</a:t>
            </a:r>
            <a:r>
              <a:rPr lang="en-US" sz="2300" dirty="0">
                <a:solidFill>
                  <a:schemeClr val="bg2"/>
                </a:solidFill>
                <a:latin typeface="Times New Roman" pitchFamily="18" charset="0"/>
                <a:cs typeface="Times New Roman" pitchFamily="18" charset="0"/>
              </a:rPr>
              <a:t>d </a:t>
            </a:r>
            <a:r>
              <a:rPr lang="en-US" sz="2300" u="sng" dirty="0">
                <a:solidFill>
                  <a:schemeClr val="bg2"/>
                </a:solidFill>
                <a:latin typeface="Times New Roman" pitchFamily="18" charset="0"/>
                <a:cs typeface="Times New Roman" pitchFamily="18" charset="0"/>
              </a:rPr>
              <a:t>to produce mRNA</a:t>
            </a:r>
            <a:r>
              <a:rPr lang="en-US" sz="2300" dirty="0">
                <a:solidFill>
                  <a:schemeClr val="bg2"/>
                </a:solidFill>
                <a:latin typeface="Times New Roman" pitchFamily="18" charset="0"/>
                <a:cs typeface="Times New Roman" pitchFamily="18" charset="0"/>
              </a:rPr>
              <a:t> that is </a:t>
            </a:r>
            <a:r>
              <a:rPr lang="en-US" sz="2300" b="1" dirty="0">
                <a:solidFill>
                  <a:schemeClr val="bg2"/>
                </a:solidFill>
                <a:latin typeface="Times New Roman" pitchFamily="18" charset="0"/>
                <a:cs typeface="Times New Roman" pitchFamily="18" charset="0"/>
              </a:rPr>
              <a:t>translate</a:t>
            </a:r>
            <a:r>
              <a:rPr lang="en-US" sz="2300" dirty="0">
                <a:solidFill>
                  <a:schemeClr val="bg2"/>
                </a:solidFill>
                <a:latin typeface="Times New Roman" pitchFamily="18" charset="0"/>
                <a:cs typeface="Times New Roman" pitchFamily="18" charset="0"/>
              </a:rPr>
              <a:t>d to make its corresponding </a:t>
            </a:r>
            <a:r>
              <a:rPr lang="en-US" sz="2300" u="sng" dirty="0">
                <a:solidFill>
                  <a:schemeClr val="bg2"/>
                </a:solidFill>
                <a:latin typeface="Times New Roman" pitchFamily="18" charset="0"/>
                <a:cs typeface="Times New Roman" pitchFamily="18" charset="0"/>
              </a:rPr>
              <a:t>protein</a:t>
            </a:r>
          </a:p>
          <a:p>
            <a:pPr marL="1144588" lvl="2" indent="-342900">
              <a:spcBef>
                <a:spcPct val="30000"/>
              </a:spcBef>
              <a:buFontTx/>
              <a:buChar char="–"/>
            </a:pPr>
            <a:r>
              <a:rPr lang="en-US" sz="2300" dirty="0">
                <a:solidFill>
                  <a:schemeClr val="bg2"/>
                </a:solidFill>
                <a:latin typeface="Times New Roman" pitchFamily="18" charset="0"/>
                <a:cs typeface="Times New Roman" pitchFamily="18" charset="0"/>
              </a:rPr>
              <a:t>Organisms respond to environmental changes by controlling gene expression</a:t>
            </a:r>
          </a:p>
        </p:txBody>
      </p:sp>
      <p:sp>
        <p:nvSpPr>
          <p:cNvPr id="565252"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
        <p:nvSpPr>
          <p:cNvPr id="565260" name="Rectangle 12"/>
          <p:cNvSpPr>
            <a:spLocks noGrp="1" noChangeArrowheads="1"/>
          </p:cNvSpPr>
          <p:nvPr>
            <p:ph type="title"/>
          </p:nvPr>
        </p:nvSpPr>
        <p:spPr>
          <a:xfrm>
            <a:off x="171450" y="533401"/>
            <a:ext cx="8775700" cy="1371600"/>
          </a:xfrm>
          <a:noFill/>
          <a:ln/>
        </p:spPr>
        <p:txBody>
          <a:bodyPr/>
          <a:lstStyle/>
          <a:p>
            <a:pPr marL="798513" indent="-798513" algn="ctr"/>
            <a:r>
              <a:rPr lang="en-US" sz="3200" b="1" dirty="0" smtClean="0">
                <a:solidFill>
                  <a:schemeClr val="bg2"/>
                </a:solidFill>
                <a:latin typeface="Times New Roman" pitchFamily="18" charset="0"/>
                <a:cs typeface="Times New Roman" pitchFamily="18" charset="0"/>
              </a:rPr>
              <a:t>Proteins </a:t>
            </a:r>
            <a:r>
              <a:rPr lang="en-US" sz="3200" b="1" dirty="0">
                <a:solidFill>
                  <a:schemeClr val="bg2"/>
                </a:solidFill>
                <a:latin typeface="Times New Roman" pitchFamily="18" charset="0"/>
                <a:cs typeface="Times New Roman" pitchFamily="18" charset="0"/>
              </a:rPr>
              <a:t>interacting with DNA turn prokaryotic genes on or off in response to environmental changes</a:t>
            </a:r>
          </a:p>
        </p:txBody>
      </p:sp>
      <p:pic>
        <p:nvPicPr>
          <p:cNvPr id="8" name="Picture 11" descr="11_01aEcoliCells-L"/>
          <p:cNvPicPr>
            <a:picLocks noChangeAspect="1" noChangeArrowheads="1"/>
          </p:cNvPicPr>
          <p:nvPr/>
        </p:nvPicPr>
        <p:blipFill>
          <a:blip r:embed="rId5" cstate="print"/>
          <a:srcRect b="3489"/>
          <a:stretch>
            <a:fillRect/>
          </a:stretch>
        </p:blipFill>
        <p:spPr bwMode="auto">
          <a:xfrm>
            <a:off x="5029200" y="2133600"/>
            <a:ext cx="4069814" cy="32766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81000" y="152400"/>
            <a:ext cx="8229600" cy="1143000"/>
          </a:xfrm>
        </p:spPr>
        <p:txBody>
          <a:bodyPr/>
          <a:lstStyle/>
          <a:p>
            <a:pPr algn="ctr" eaLnBrk="1" hangingPunct="1"/>
            <a:r>
              <a:rPr lang="en-US" sz="4000" b="1" smtClean="0">
                <a:solidFill>
                  <a:schemeClr val="bg2"/>
                </a:solidFill>
                <a:latin typeface="Times New Roman" pitchFamily="18" charset="0"/>
                <a:cs typeface="Times New Roman" pitchFamily="18" charset="0"/>
              </a:rPr>
              <a:t>Gene Regulation in Prokaryotes</a:t>
            </a:r>
          </a:p>
        </p:txBody>
      </p:sp>
      <p:sp>
        <p:nvSpPr>
          <p:cNvPr id="44035" name="Rectangle 3"/>
          <p:cNvSpPr>
            <a:spLocks noGrp="1" noChangeArrowheads="1"/>
          </p:cNvSpPr>
          <p:nvPr>
            <p:ph type="body" idx="1"/>
          </p:nvPr>
        </p:nvSpPr>
        <p:spPr>
          <a:xfrm>
            <a:off x="76200" y="1295400"/>
            <a:ext cx="8915400" cy="1600200"/>
          </a:xfrm>
        </p:spPr>
        <p:txBody>
          <a:bodyPr/>
          <a:lstStyle/>
          <a:p>
            <a:pPr eaLnBrk="1" hangingPunct="1">
              <a:buSzPct val="100000"/>
              <a:buFont typeface="Arial" pitchFamily="34" charset="0"/>
              <a:buChar char="•"/>
            </a:pPr>
            <a:r>
              <a:rPr lang="en-US" smtClean="0">
                <a:solidFill>
                  <a:schemeClr val="bg2"/>
                </a:solidFill>
                <a:latin typeface="Times New Roman" pitchFamily="18" charset="0"/>
                <a:cs typeface="Times New Roman" pitchFamily="18" charset="0"/>
              </a:rPr>
              <a:t>Prokaryotic DNA is organized into units called </a:t>
            </a:r>
            <a:r>
              <a:rPr lang="en-US" b="1" smtClean="0">
                <a:solidFill>
                  <a:schemeClr val="bg2"/>
                </a:solidFill>
                <a:latin typeface="Times New Roman" pitchFamily="18" charset="0"/>
                <a:cs typeface="Times New Roman" pitchFamily="18" charset="0"/>
              </a:rPr>
              <a:t>operons, </a:t>
            </a:r>
            <a:r>
              <a:rPr lang="en-US" smtClean="0">
                <a:solidFill>
                  <a:schemeClr val="bg2"/>
                </a:solidFill>
                <a:latin typeface="Times New Roman" pitchFamily="18" charset="0"/>
                <a:cs typeface="Times New Roman" pitchFamily="18" charset="0"/>
              </a:rPr>
              <a:t>which contain functionally related genes</a:t>
            </a:r>
          </a:p>
          <a:p>
            <a:pPr eaLnBrk="1" hangingPunct="1">
              <a:buSzPct val="100000"/>
              <a:buFont typeface="Arial" pitchFamily="34" charset="0"/>
              <a:buChar char="•"/>
            </a:pPr>
            <a:endParaRPr lang="en-US" smtClean="0">
              <a:solidFill>
                <a:schemeClr val="bg2"/>
              </a:solidFill>
              <a:latin typeface="Times New Roman" pitchFamily="18" charset="0"/>
              <a:cs typeface="Times New Roman" pitchFamily="18" charset="0"/>
            </a:endParaRPr>
          </a:p>
        </p:txBody>
      </p:sp>
      <p:pic>
        <p:nvPicPr>
          <p:cNvPr id="44036" name="Picture 2"/>
          <p:cNvPicPr>
            <a:picLocks noChangeAspect="1" noChangeArrowheads="1"/>
          </p:cNvPicPr>
          <p:nvPr/>
        </p:nvPicPr>
        <p:blipFill>
          <a:blip r:embed="rId2" cstate="print"/>
          <a:srcRect/>
          <a:stretch>
            <a:fillRect/>
          </a:stretch>
        </p:blipFill>
        <p:spPr bwMode="auto">
          <a:xfrm>
            <a:off x="1790700" y="2438400"/>
            <a:ext cx="2438400" cy="3416300"/>
          </a:xfrm>
          <a:prstGeom prst="rect">
            <a:avLst/>
          </a:prstGeom>
          <a:noFill/>
          <a:ln w="9525">
            <a:noFill/>
            <a:round/>
            <a:headEnd/>
            <a:tailEnd/>
          </a:ln>
        </p:spPr>
      </p:pic>
      <p:pic>
        <p:nvPicPr>
          <p:cNvPr id="44037" name="Picture 3"/>
          <p:cNvPicPr>
            <a:picLocks noChangeAspect="1" noChangeArrowheads="1"/>
          </p:cNvPicPr>
          <p:nvPr/>
        </p:nvPicPr>
        <p:blipFill>
          <a:blip r:embed="rId3" cstate="print"/>
          <a:srcRect/>
          <a:stretch>
            <a:fillRect/>
          </a:stretch>
        </p:blipFill>
        <p:spPr bwMode="auto">
          <a:xfrm>
            <a:off x="4922838" y="2514600"/>
            <a:ext cx="2392362" cy="3352800"/>
          </a:xfrm>
          <a:prstGeom prst="rect">
            <a:avLst/>
          </a:prstGeom>
          <a:noFill/>
          <a:ln w="9525">
            <a:noFill/>
            <a:round/>
            <a:headEnd/>
            <a:tailEnd/>
          </a:ln>
        </p:spPr>
      </p:pic>
      <p:sp>
        <p:nvSpPr>
          <p:cNvPr id="44038" name="TextBox 6"/>
          <p:cNvSpPr txBox="1">
            <a:spLocks noChangeArrowheads="1"/>
          </p:cNvSpPr>
          <p:nvPr/>
        </p:nvSpPr>
        <p:spPr bwMode="auto">
          <a:xfrm>
            <a:off x="1828800" y="5791200"/>
            <a:ext cx="2236788" cy="1016000"/>
          </a:xfrm>
          <a:prstGeom prst="rect">
            <a:avLst/>
          </a:prstGeom>
          <a:noFill/>
          <a:ln w="9525">
            <a:noFill/>
            <a:miter lim="800000"/>
            <a:headEnd/>
            <a:tailEnd/>
          </a:ln>
        </p:spPr>
        <p:txBody>
          <a:bodyPr wrap="none">
            <a:spAutoFit/>
          </a:bodyPr>
          <a:lstStyle/>
          <a:p>
            <a:pPr algn="ctr">
              <a:buFont typeface="Arial" pitchFamily="34" charset="0"/>
              <a:buNone/>
            </a:pPr>
            <a:r>
              <a:rPr lang="en-US" sz="2000" b="1">
                <a:solidFill>
                  <a:schemeClr val="bg2"/>
                </a:solidFill>
                <a:latin typeface="Times New Roman" pitchFamily="18" charset="0"/>
                <a:cs typeface="Times New Roman" pitchFamily="18" charset="0"/>
              </a:rPr>
              <a:t>Francois Jacob</a:t>
            </a:r>
          </a:p>
          <a:p>
            <a:pPr algn="ctr">
              <a:buFont typeface="Arial" pitchFamily="34" charset="0"/>
              <a:buNone/>
            </a:pPr>
            <a:r>
              <a:rPr lang="en-US" sz="2000" b="1">
                <a:solidFill>
                  <a:schemeClr val="bg2"/>
                </a:solidFill>
                <a:latin typeface="Times New Roman" pitchFamily="18" charset="0"/>
                <a:cs typeface="Times New Roman" pitchFamily="18" charset="0"/>
              </a:rPr>
              <a:t>French Biochemist</a:t>
            </a:r>
          </a:p>
          <a:p>
            <a:pPr algn="ctr">
              <a:buFont typeface="Arial" pitchFamily="34" charset="0"/>
              <a:buNone/>
            </a:pPr>
            <a:r>
              <a:rPr lang="en-US" sz="2000" b="1">
                <a:solidFill>
                  <a:schemeClr val="bg2"/>
                </a:solidFill>
                <a:latin typeface="Times New Roman" pitchFamily="18" charset="0"/>
                <a:cs typeface="Times New Roman" pitchFamily="18" charset="0"/>
              </a:rPr>
              <a:t>Nobel 1965</a:t>
            </a:r>
          </a:p>
        </p:txBody>
      </p:sp>
      <p:sp>
        <p:nvSpPr>
          <p:cNvPr id="44039" name="TextBox 7"/>
          <p:cNvSpPr txBox="1">
            <a:spLocks noChangeArrowheads="1"/>
          </p:cNvSpPr>
          <p:nvPr/>
        </p:nvSpPr>
        <p:spPr bwMode="auto">
          <a:xfrm>
            <a:off x="4926013" y="5810250"/>
            <a:ext cx="2236787" cy="1016000"/>
          </a:xfrm>
          <a:prstGeom prst="rect">
            <a:avLst/>
          </a:prstGeom>
          <a:noFill/>
          <a:ln w="9525">
            <a:noFill/>
            <a:miter lim="800000"/>
            <a:headEnd/>
            <a:tailEnd/>
          </a:ln>
        </p:spPr>
        <p:txBody>
          <a:bodyPr wrap="none">
            <a:spAutoFit/>
          </a:bodyPr>
          <a:lstStyle/>
          <a:p>
            <a:pPr algn="ctr">
              <a:buFont typeface="Arial" pitchFamily="34" charset="0"/>
              <a:buNone/>
            </a:pPr>
            <a:r>
              <a:rPr lang="en-US" sz="2000" b="1">
                <a:solidFill>
                  <a:schemeClr val="bg2"/>
                </a:solidFill>
                <a:latin typeface="Times New Roman" pitchFamily="18" charset="0"/>
                <a:cs typeface="Times New Roman" pitchFamily="18" charset="0"/>
              </a:rPr>
              <a:t>Jacques Monod</a:t>
            </a:r>
          </a:p>
          <a:p>
            <a:pPr algn="ctr">
              <a:buFont typeface="Arial" pitchFamily="34" charset="0"/>
              <a:buNone/>
            </a:pPr>
            <a:r>
              <a:rPr lang="en-US" sz="2000" b="1">
                <a:solidFill>
                  <a:schemeClr val="bg2"/>
                </a:solidFill>
                <a:latin typeface="Times New Roman" pitchFamily="18" charset="0"/>
                <a:cs typeface="Times New Roman" pitchFamily="18" charset="0"/>
              </a:rPr>
              <a:t>French Biochemist</a:t>
            </a:r>
          </a:p>
          <a:p>
            <a:pPr algn="ctr">
              <a:buFont typeface="Arial" pitchFamily="34" charset="0"/>
              <a:buNone/>
            </a:pPr>
            <a:r>
              <a:rPr lang="en-US" sz="2000" b="1">
                <a:solidFill>
                  <a:schemeClr val="bg2"/>
                </a:solidFill>
                <a:latin typeface="Times New Roman" pitchFamily="18" charset="0"/>
                <a:cs typeface="Times New Roman" pitchFamily="18" charset="0"/>
              </a:rPr>
              <a:t>Nobel 1965</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81000" y="152400"/>
            <a:ext cx="8229600" cy="1143000"/>
          </a:xfrm>
        </p:spPr>
        <p:txBody>
          <a:bodyPr/>
          <a:lstStyle/>
          <a:p>
            <a:pPr algn="ctr" eaLnBrk="1" hangingPunct="1"/>
            <a:r>
              <a:rPr lang="en-US" sz="4000" b="1" dirty="0" smtClean="0">
                <a:solidFill>
                  <a:schemeClr val="bg2"/>
                </a:solidFill>
                <a:latin typeface="Times New Roman" pitchFamily="18" charset="0"/>
                <a:cs typeface="Times New Roman" pitchFamily="18" charset="0"/>
              </a:rPr>
              <a:t>The Operon Concept</a:t>
            </a:r>
          </a:p>
        </p:txBody>
      </p:sp>
      <p:sp>
        <p:nvSpPr>
          <p:cNvPr id="45059" name="Rectangle 3"/>
          <p:cNvSpPr>
            <a:spLocks noGrp="1" noChangeArrowheads="1"/>
          </p:cNvSpPr>
          <p:nvPr>
            <p:ph type="body" idx="1"/>
          </p:nvPr>
        </p:nvSpPr>
        <p:spPr>
          <a:xfrm>
            <a:off x="457200" y="1143000"/>
            <a:ext cx="8382000" cy="5029200"/>
          </a:xfrm>
        </p:spPr>
        <p:txBody>
          <a:bodyPr/>
          <a:lstStyle/>
          <a:p>
            <a:pPr eaLnBrk="1" hangingPunct="1">
              <a:buFont typeface="Arial" pitchFamily="34" charset="0"/>
              <a:buChar char="•"/>
            </a:pPr>
            <a:r>
              <a:rPr lang="en-US" sz="2600" dirty="0" smtClean="0">
                <a:solidFill>
                  <a:schemeClr val="bg2"/>
                </a:solidFill>
                <a:latin typeface="Times New Roman" pitchFamily="18" charset="0"/>
                <a:cs typeface="Times New Roman" pitchFamily="18" charset="0"/>
              </a:rPr>
              <a:t>Each </a:t>
            </a:r>
            <a:r>
              <a:rPr lang="en-US" sz="2600" b="1" dirty="0" smtClean="0">
                <a:solidFill>
                  <a:schemeClr val="bg2"/>
                </a:solidFill>
                <a:latin typeface="Times New Roman" pitchFamily="18" charset="0"/>
                <a:cs typeface="Times New Roman" pitchFamily="18" charset="0"/>
              </a:rPr>
              <a:t>OPERON</a:t>
            </a:r>
            <a:r>
              <a:rPr lang="en-US" sz="2600" dirty="0" smtClean="0">
                <a:solidFill>
                  <a:schemeClr val="bg2"/>
                </a:solidFill>
                <a:latin typeface="Times New Roman" pitchFamily="18" charset="0"/>
                <a:cs typeface="Times New Roman" pitchFamily="18" charset="0"/>
              </a:rPr>
              <a:t> consists of</a:t>
            </a:r>
          </a:p>
          <a:p>
            <a:pPr eaLnBrk="1" hangingPunct="1">
              <a:buFont typeface="Arial" pitchFamily="34" charset="0"/>
              <a:buChar char="•"/>
            </a:pPr>
            <a:endParaRPr lang="en-US" sz="2600" dirty="0" smtClean="0">
              <a:solidFill>
                <a:schemeClr val="bg2"/>
              </a:solidFill>
              <a:latin typeface="Times New Roman" pitchFamily="18" charset="0"/>
              <a:cs typeface="Times New Roman" pitchFamily="18" charset="0"/>
            </a:endParaRPr>
          </a:p>
          <a:p>
            <a:pPr lvl="1" eaLnBrk="1" hangingPunct="1">
              <a:buClr>
                <a:schemeClr val="bg2"/>
              </a:buClr>
              <a:buFont typeface="Arial" pitchFamily="34" charset="0"/>
              <a:buChar char="•"/>
            </a:pPr>
            <a:r>
              <a:rPr lang="en-US" sz="2600" dirty="0" smtClean="0">
                <a:solidFill>
                  <a:schemeClr val="bg2"/>
                </a:solidFill>
                <a:latin typeface="Times New Roman" pitchFamily="18" charset="0"/>
                <a:cs typeface="Times New Roman" pitchFamily="18" charset="0"/>
              </a:rPr>
              <a:t>A </a:t>
            </a:r>
            <a:r>
              <a:rPr lang="en-US" sz="2600" b="1" dirty="0" smtClean="0">
                <a:solidFill>
                  <a:schemeClr val="bg2"/>
                </a:solidFill>
                <a:latin typeface="Times New Roman" pitchFamily="18" charset="0"/>
                <a:cs typeface="Times New Roman" pitchFamily="18" charset="0"/>
              </a:rPr>
              <a:t>regulatory gene</a:t>
            </a:r>
            <a:r>
              <a:rPr lang="en-US" sz="2600" dirty="0" smtClean="0">
                <a:solidFill>
                  <a:schemeClr val="bg2"/>
                </a:solidFill>
                <a:latin typeface="Times New Roman" pitchFamily="18" charset="0"/>
                <a:cs typeface="Times New Roman" pitchFamily="18" charset="0"/>
              </a:rPr>
              <a:t>, which controls the transcription of other genes</a:t>
            </a:r>
          </a:p>
          <a:p>
            <a:pPr lvl="1" eaLnBrk="1" hangingPunct="1">
              <a:buClr>
                <a:schemeClr val="bg2"/>
              </a:buClr>
              <a:buFont typeface="Arial" pitchFamily="34" charset="0"/>
              <a:buChar char="•"/>
            </a:pPr>
            <a:endParaRPr lang="en-US" sz="2600" dirty="0" smtClean="0">
              <a:solidFill>
                <a:schemeClr val="bg2"/>
              </a:solidFill>
              <a:latin typeface="Times New Roman" pitchFamily="18" charset="0"/>
              <a:cs typeface="Times New Roman" pitchFamily="18" charset="0"/>
            </a:endParaRPr>
          </a:p>
          <a:p>
            <a:pPr lvl="1" eaLnBrk="1" hangingPunct="1">
              <a:buClr>
                <a:schemeClr val="bg2"/>
              </a:buClr>
              <a:buFont typeface="Arial" pitchFamily="34" charset="0"/>
              <a:buChar char="•"/>
            </a:pPr>
            <a:r>
              <a:rPr lang="en-US" sz="2600" dirty="0" smtClean="0">
                <a:solidFill>
                  <a:schemeClr val="bg2"/>
                </a:solidFill>
                <a:latin typeface="Times New Roman" pitchFamily="18" charset="0"/>
                <a:cs typeface="Times New Roman" pitchFamily="18" charset="0"/>
              </a:rPr>
              <a:t>A </a:t>
            </a:r>
            <a:r>
              <a:rPr lang="en-US" sz="2600" b="1" dirty="0" smtClean="0">
                <a:solidFill>
                  <a:schemeClr val="bg2"/>
                </a:solidFill>
                <a:latin typeface="Times New Roman" pitchFamily="18" charset="0"/>
                <a:cs typeface="Times New Roman" pitchFamily="18" charset="0"/>
              </a:rPr>
              <a:t>promoter</a:t>
            </a:r>
            <a:r>
              <a:rPr lang="en-US" sz="2600" dirty="0" smtClean="0">
                <a:solidFill>
                  <a:schemeClr val="bg2"/>
                </a:solidFill>
                <a:latin typeface="Times New Roman" pitchFamily="18" charset="0"/>
                <a:cs typeface="Times New Roman" pitchFamily="18" charset="0"/>
              </a:rPr>
              <a:t>, which RNA polymerase recognizes as the place to start transcribing</a:t>
            </a:r>
          </a:p>
          <a:p>
            <a:pPr lvl="1" eaLnBrk="1" hangingPunct="1">
              <a:buClr>
                <a:schemeClr val="bg2"/>
              </a:buClr>
              <a:buFont typeface="Arial" pitchFamily="34" charset="0"/>
              <a:buChar char="•"/>
            </a:pPr>
            <a:endParaRPr lang="en-US" sz="2600" dirty="0" smtClean="0">
              <a:solidFill>
                <a:schemeClr val="bg2"/>
              </a:solidFill>
              <a:latin typeface="Times New Roman" pitchFamily="18" charset="0"/>
              <a:cs typeface="Times New Roman" pitchFamily="18" charset="0"/>
            </a:endParaRPr>
          </a:p>
          <a:p>
            <a:pPr lvl="1" eaLnBrk="1" hangingPunct="1">
              <a:buClr>
                <a:schemeClr val="bg2"/>
              </a:buClr>
              <a:buFont typeface="Arial" pitchFamily="34" charset="0"/>
              <a:buChar char="•"/>
            </a:pPr>
            <a:r>
              <a:rPr lang="en-US" sz="2600" dirty="0" smtClean="0">
                <a:solidFill>
                  <a:schemeClr val="bg2"/>
                </a:solidFill>
                <a:latin typeface="Times New Roman" pitchFamily="18" charset="0"/>
                <a:cs typeface="Times New Roman" pitchFamily="18" charset="0"/>
              </a:rPr>
              <a:t>An </a:t>
            </a:r>
            <a:r>
              <a:rPr lang="en-US" sz="2600" b="1" dirty="0" smtClean="0">
                <a:solidFill>
                  <a:schemeClr val="bg2"/>
                </a:solidFill>
                <a:latin typeface="Times New Roman" pitchFamily="18" charset="0"/>
                <a:cs typeface="Times New Roman" pitchFamily="18" charset="0"/>
              </a:rPr>
              <a:t>operator</a:t>
            </a:r>
            <a:r>
              <a:rPr lang="en-US" sz="2600" dirty="0" smtClean="0">
                <a:solidFill>
                  <a:schemeClr val="bg2"/>
                </a:solidFill>
                <a:latin typeface="Times New Roman" pitchFamily="18" charset="0"/>
                <a:cs typeface="Times New Roman" pitchFamily="18" charset="0"/>
              </a:rPr>
              <a:t>, which governs access of RNA polymerase to the promoter</a:t>
            </a:r>
          </a:p>
          <a:p>
            <a:pPr lvl="1" eaLnBrk="1" hangingPunct="1">
              <a:buClr>
                <a:schemeClr val="bg2"/>
              </a:buClr>
              <a:buFont typeface="Arial" pitchFamily="34" charset="0"/>
              <a:buChar char="•"/>
            </a:pPr>
            <a:endParaRPr lang="en-US" sz="2600" dirty="0" smtClean="0">
              <a:solidFill>
                <a:schemeClr val="bg2"/>
              </a:solidFill>
              <a:latin typeface="Times New Roman" pitchFamily="18" charset="0"/>
              <a:cs typeface="Times New Roman" pitchFamily="18" charset="0"/>
            </a:endParaRPr>
          </a:p>
          <a:p>
            <a:pPr lvl="1" eaLnBrk="1" hangingPunct="1">
              <a:buClr>
                <a:schemeClr val="bg2"/>
              </a:buClr>
              <a:buFont typeface="Arial" pitchFamily="34" charset="0"/>
              <a:buChar char="•"/>
            </a:pPr>
            <a:r>
              <a:rPr lang="en-US" sz="2600" dirty="0" smtClean="0">
                <a:solidFill>
                  <a:schemeClr val="bg2"/>
                </a:solidFill>
                <a:latin typeface="Times New Roman" pitchFamily="18" charset="0"/>
                <a:cs typeface="Times New Roman" pitchFamily="18" charset="0"/>
              </a:rPr>
              <a:t>The </a:t>
            </a:r>
            <a:r>
              <a:rPr lang="en-US" sz="2600" b="1" dirty="0" smtClean="0">
                <a:solidFill>
                  <a:schemeClr val="bg2"/>
                </a:solidFill>
                <a:latin typeface="Times New Roman" pitchFamily="18" charset="0"/>
                <a:cs typeface="Times New Roman" pitchFamily="18" charset="0"/>
              </a:rPr>
              <a:t>structural genes</a:t>
            </a:r>
            <a:r>
              <a:rPr lang="en-US" sz="2600" dirty="0" smtClean="0">
                <a:solidFill>
                  <a:schemeClr val="bg2"/>
                </a:solidFill>
                <a:latin typeface="Times New Roman" pitchFamily="18" charset="0"/>
                <a:cs typeface="Times New Roman" pitchFamily="18" charset="0"/>
              </a:rPr>
              <a:t>, which encode for related proteins</a:t>
            </a:r>
          </a:p>
          <a:p>
            <a:pPr eaLnBrk="1" hangingPunct="1">
              <a:buFont typeface="Arial" pitchFamily="34" charset="0"/>
              <a:buChar char="•"/>
            </a:pPr>
            <a:endParaRPr lang="en-US" sz="2600" dirty="0"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81000" y="152400"/>
            <a:ext cx="8229600" cy="1143000"/>
          </a:xfrm>
        </p:spPr>
        <p:txBody>
          <a:bodyPr/>
          <a:lstStyle/>
          <a:p>
            <a:pPr algn="ctr" eaLnBrk="1" hangingPunct="1"/>
            <a:r>
              <a:rPr lang="en-US" sz="4000" b="1" dirty="0" smtClean="0">
                <a:solidFill>
                  <a:schemeClr val="bg2"/>
                </a:solidFill>
                <a:latin typeface="Times New Roman" pitchFamily="18" charset="0"/>
                <a:cs typeface="Times New Roman" pitchFamily="18" charset="0"/>
              </a:rPr>
              <a:t>The Operon</a:t>
            </a:r>
          </a:p>
        </p:txBody>
      </p:sp>
      <p:sp>
        <p:nvSpPr>
          <p:cNvPr id="46083" name="Rectangle 3"/>
          <p:cNvSpPr>
            <a:spLocks noGrp="1" noChangeArrowheads="1"/>
          </p:cNvSpPr>
          <p:nvPr>
            <p:ph type="body" idx="1"/>
          </p:nvPr>
        </p:nvSpPr>
        <p:spPr>
          <a:xfrm>
            <a:off x="457200" y="1600200"/>
            <a:ext cx="8382000" cy="5029200"/>
          </a:xfrm>
        </p:spPr>
        <p:txBody>
          <a:bodyPr/>
          <a:lstStyle/>
          <a:p>
            <a:pPr eaLnBrk="1" hangingPunct="1">
              <a:buSzPct val="100000"/>
              <a:buFont typeface="Arial" pitchFamily="34" charset="0"/>
              <a:buChar char="•"/>
            </a:pPr>
            <a:r>
              <a:rPr lang="en-US" b="1" dirty="0" smtClean="0">
                <a:solidFill>
                  <a:schemeClr val="bg2"/>
                </a:solidFill>
                <a:latin typeface="Times New Roman" pitchFamily="18" charset="0"/>
                <a:cs typeface="Times New Roman" pitchFamily="18" charset="0"/>
              </a:rPr>
              <a:t>Whole </a:t>
            </a:r>
            <a:r>
              <a:rPr lang="en-US" b="1" dirty="0" err="1" smtClean="0">
                <a:solidFill>
                  <a:schemeClr val="bg2"/>
                </a:solidFill>
                <a:latin typeface="Times New Roman" pitchFamily="18" charset="0"/>
                <a:cs typeface="Times New Roman" pitchFamily="18" charset="0"/>
              </a:rPr>
              <a:t>operons</a:t>
            </a:r>
            <a:r>
              <a:rPr lang="en-US" b="1" dirty="0" smtClean="0">
                <a:solidFill>
                  <a:schemeClr val="bg2"/>
                </a:solidFill>
                <a:latin typeface="Times New Roman" pitchFamily="18" charset="0"/>
                <a:cs typeface="Times New Roman" pitchFamily="18" charset="0"/>
              </a:rPr>
              <a:t> are regulated as units, so that functionally related proteins are synthesized simultaneously when the need arises </a:t>
            </a:r>
          </a:p>
          <a:p>
            <a:pPr eaLnBrk="1" hangingPunct="1">
              <a:buSzPct val="100000"/>
              <a:buFont typeface="Arial" pitchFamily="34" charset="0"/>
              <a:buChar char="•"/>
            </a:pPr>
            <a:endParaRPr lang="en-US"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b="1" dirty="0" smtClean="0">
                <a:solidFill>
                  <a:schemeClr val="bg2"/>
                </a:solidFill>
                <a:latin typeface="Times New Roman" pitchFamily="18" charset="0"/>
                <a:cs typeface="Times New Roman" pitchFamily="18" charset="0"/>
              </a:rPr>
              <a:t>A model example is the Lactose Operon or the </a:t>
            </a:r>
            <a:r>
              <a:rPr lang="en-US" b="1" u="sng" dirty="0" smtClean="0">
                <a:solidFill>
                  <a:schemeClr val="bg2"/>
                </a:solidFill>
                <a:latin typeface="Times New Roman" pitchFamily="18" charset="0"/>
                <a:cs typeface="Times New Roman" pitchFamily="18" charset="0"/>
              </a:rPr>
              <a:t>Lac Operon</a:t>
            </a:r>
            <a:r>
              <a:rPr lang="en-US" b="1" dirty="0" smtClean="0">
                <a:solidFill>
                  <a:schemeClr val="bg2"/>
                </a:solidFill>
                <a:latin typeface="Times New Roman" pitchFamily="18" charset="0"/>
                <a:cs typeface="Times New Roman" pitchFamily="18" charset="0"/>
              </a:rPr>
              <a:t> in </a:t>
            </a:r>
            <a:r>
              <a:rPr lang="en-US" b="1" i="1" dirty="0" smtClean="0">
                <a:solidFill>
                  <a:schemeClr val="bg2"/>
                </a:solidFill>
                <a:latin typeface="Times New Roman" pitchFamily="18" charset="0"/>
                <a:cs typeface="Times New Roman" pitchFamily="18" charset="0"/>
              </a:rPr>
              <a:t>E. coli </a:t>
            </a:r>
            <a:r>
              <a:rPr lang="en-US" b="1" dirty="0" smtClean="0">
                <a:solidFill>
                  <a:schemeClr val="bg2"/>
                </a:solidFill>
                <a:latin typeface="Times New Roman" pitchFamily="18" charset="0"/>
                <a:cs typeface="Times New Roman" pitchFamily="18" charset="0"/>
              </a:rPr>
              <a:t>bacterium</a:t>
            </a:r>
            <a:endParaRPr lang="en-US" b="1" i="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endParaRPr lang="en-US"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endParaRPr lang="en-US" b="1" dirty="0"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81000" y="152400"/>
            <a:ext cx="8229600" cy="1143000"/>
          </a:xfrm>
        </p:spPr>
        <p:txBody>
          <a:bodyPr/>
          <a:lstStyle/>
          <a:p>
            <a:pPr algn="ctr" eaLnBrk="1" hangingPunct="1"/>
            <a:r>
              <a:rPr lang="en-US" sz="4000" b="1" dirty="0" smtClean="0">
                <a:solidFill>
                  <a:schemeClr val="bg2"/>
                </a:solidFill>
                <a:latin typeface="Times New Roman" pitchFamily="18" charset="0"/>
                <a:cs typeface="Times New Roman" pitchFamily="18" charset="0"/>
              </a:rPr>
              <a:t>Lac Operon</a:t>
            </a:r>
          </a:p>
        </p:txBody>
      </p:sp>
      <p:sp>
        <p:nvSpPr>
          <p:cNvPr id="47107" name="Rectangle 3"/>
          <p:cNvSpPr>
            <a:spLocks noGrp="1" noChangeArrowheads="1"/>
          </p:cNvSpPr>
          <p:nvPr>
            <p:ph type="body" idx="1"/>
          </p:nvPr>
        </p:nvSpPr>
        <p:spPr>
          <a:xfrm>
            <a:off x="457200" y="1219200"/>
            <a:ext cx="8382000" cy="5029200"/>
          </a:xfrm>
        </p:spPr>
        <p:txBody>
          <a:bodyPr/>
          <a:lstStyle/>
          <a:p>
            <a:pPr eaLnBrk="1" hangingPunct="1">
              <a:lnSpc>
                <a:spcPct val="90000"/>
              </a:lnSpc>
              <a:buSzPct val="100000"/>
              <a:buFont typeface="Arial" pitchFamily="34" charset="0"/>
              <a:buChar char="•"/>
            </a:pPr>
            <a:r>
              <a:rPr lang="en-US" sz="3000" dirty="0" smtClean="0">
                <a:solidFill>
                  <a:schemeClr val="bg2"/>
                </a:solidFill>
                <a:latin typeface="Times New Roman" pitchFamily="18" charset="0"/>
                <a:cs typeface="Times New Roman" pitchFamily="18" charset="0"/>
              </a:rPr>
              <a:t>The intestinal bacterium </a:t>
            </a:r>
            <a:r>
              <a:rPr lang="en-US" sz="3000" i="1" dirty="0" smtClean="0">
                <a:solidFill>
                  <a:schemeClr val="bg2"/>
                </a:solidFill>
                <a:latin typeface="Times New Roman" pitchFamily="18" charset="0"/>
                <a:cs typeface="Times New Roman" pitchFamily="18" charset="0"/>
              </a:rPr>
              <a:t>Escherichia coli (</a:t>
            </a:r>
            <a:r>
              <a:rPr lang="en-US" sz="3000" i="1" dirty="0" err="1" smtClean="0">
                <a:solidFill>
                  <a:schemeClr val="bg2"/>
                </a:solidFill>
                <a:latin typeface="Times New Roman" pitchFamily="18" charset="0"/>
                <a:cs typeface="Times New Roman" pitchFamily="18" charset="0"/>
              </a:rPr>
              <a:t>E.coli</a:t>
            </a:r>
            <a:r>
              <a:rPr lang="en-US" sz="3000" i="1" dirty="0" smtClean="0">
                <a:solidFill>
                  <a:schemeClr val="bg2"/>
                </a:solidFill>
                <a:latin typeface="Times New Roman" pitchFamily="18" charset="0"/>
                <a:cs typeface="Times New Roman" pitchFamily="18" charset="0"/>
              </a:rPr>
              <a:t>) </a:t>
            </a:r>
            <a:r>
              <a:rPr lang="en-US" sz="3000" dirty="0" smtClean="0">
                <a:solidFill>
                  <a:schemeClr val="bg2"/>
                </a:solidFill>
                <a:latin typeface="Times New Roman" pitchFamily="18" charset="0"/>
                <a:cs typeface="Times New Roman" pitchFamily="18" charset="0"/>
              </a:rPr>
              <a:t>lives on what its host eats</a:t>
            </a:r>
          </a:p>
          <a:p>
            <a:pPr eaLnBrk="1" hangingPunct="1">
              <a:lnSpc>
                <a:spcPct val="90000"/>
              </a:lnSpc>
              <a:buSzPct val="100000"/>
              <a:buFont typeface="Arial" pitchFamily="34" charset="0"/>
              <a:buChar char="•"/>
            </a:pPr>
            <a:endParaRPr lang="en-US" sz="3000" dirty="0" smtClean="0">
              <a:solidFill>
                <a:schemeClr val="bg2"/>
              </a:solidFill>
              <a:latin typeface="Times New Roman" pitchFamily="18" charset="0"/>
              <a:cs typeface="Times New Roman" pitchFamily="18" charset="0"/>
            </a:endParaRPr>
          </a:p>
          <a:p>
            <a:pPr eaLnBrk="1" hangingPunct="1">
              <a:lnSpc>
                <a:spcPct val="90000"/>
              </a:lnSpc>
              <a:buSzPct val="100000"/>
              <a:buFont typeface="Arial" pitchFamily="34" charset="0"/>
              <a:buChar char="•"/>
            </a:pPr>
            <a:r>
              <a:rPr lang="en-US" sz="3000" dirty="0" smtClean="0">
                <a:solidFill>
                  <a:schemeClr val="bg2"/>
                </a:solidFill>
                <a:latin typeface="Times New Roman" pitchFamily="18" charset="0"/>
                <a:cs typeface="Times New Roman" pitchFamily="18" charset="0"/>
              </a:rPr>
              <a:t>Specific enzymes are needed to metabolize the type of food that comes along. e.g. in newborn mammals, </a:t>
            </a:r>
            <a:r>
              <a:rPr lang="en-US" sz="3000" i="1" dirty="0" err="1" smtClean="0">
                <a:solidFill>
                  <a:schemeClr val="bg2"/>
                </a:solidFill>
                <a:latin typeface="Times New Roman" pitchFamily="18" charset="0"/>
                <a:cs typeface="Times New Roman" pitchFamily="18" charset="0"/>
              </a:rPr>
              <a:t>E.coli</a:t>
            </a:r>
            <a:r>
              <a:rPr lang="en-US" sz="3000" dirty="0" smtClean="0">
                <a:solidFill>
                  <a:schemeClr val="bg2"/>
                </a:solidFill>
                <a:latin typeface="Times New Roman" pitchFamily="18" charset="0"/>
                <a:cs typeface="Times New Roman" pitchFamily="18" charset="0"/>
              </a:rPr>
              <a:t> are bathed in milk, containing the milk sugar lactose</a:t>
            </a:r>
          </a:p>
          <a:p>
            <a:pPr eaLnBrk="1" hangingPunct="1">
              <a:lnSpc>
                <a:spcPct val="90000"/>
              </a:lnSpc>
              <a:buSzPct val="100000"/>
              <a:buFont typeface="Arial" pitchFamily="34" charset="0"/>
              <a:buChar char="•"/>
            </a:pPr>
            <a:endParaRPr lang="en-US" sz="3000" dirty="0" smtClean="0">
              <a:solidFill>
                <a:schemeClr val="bg2"/>
              </a:solidFill>
              <a:latin typeface="Times New Roman" pitchFamily="18" charset="0"/>
              <a:cs typeface="Times New Roman" pitchFamily="18" charset="0"/>
            </a:endParaRPr>
          </a:p>
          <a:p>
            <a:pPr eaLnBrk="1" hangingPunct="1">
              <a:lnSpc>
                <a:spcPct val="90000"/>
              </a:lnSpc>
              <a:buSzPct val="100000"/>
              <a:buFont typeface="Arial" pitchFamily="34" charset="0"/>
              <a:buChar char="•"/>
            </a:pPr>
            <a:r>
              <a:rPr lang="en-US" sz="3000" dirty="0" smtClean="0">
                <a:solidFill>
                  <a:schemeClr val="bg2"/>
                </a:solidFill>
                <a:latin typeface="Times New Roman" pitchFamily="18" charset="0"/>
                <a:cs typeface="Times New Roman" pitchFamily="18" charset="0"/>
              </a:rPr>
              <a:t>The </a:t>
            </a:r>
            <a:r>
              <a:rPr lang="en-US" sz="3000" b="1" dirty="0" smtClean="0">
                <a:solidFill>
                  <a:schemeClr val="bg2"/>
                </a:solidFill>
                <a:latin typeface="Times New Roman" pitchFamily="18" charset="0"/>
                <a:cs typeface="Times New Roman" pitchFamily="18" charset="0"/>
              </a:rPr>
              <a:t>lactose </a:t>
            </a:r>
            <a:r>
              <a:rPr lang="en-US" sz="3000" b="1" dirty="0" err="1" smtClean="0">
                <a:solidFill>
                  <a:schemeClr val="bg2"/>
                </a:solidFill>
                <a:latin typeface="Times New Roman" pitchFamily="18" charset="0"/>
                <a:cs typeface="Times New Roman" pitchFamily="18" charset="0"/>
              </a:rPr>
              <a:t>operon</a:t>
            </a:r>
            <a:r>
              <a:rPr lang="en-US" sz="3000" dirty="0" smtClean="0">
                <a:solidFill>
                  <a:schemeClr val="bg2"/>
                </a:solidFill>
                <a:latin typeface="Times New Roman" pitchFamily="18" charset="0"/>
                <a:cs typeface="Times New Roman" pitchFamily="18" charset="0"/>
              </a:rPr>
              <a:t> contains three structural genes, each coding for an enzyme that aids in lactose metabolism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10_F10a"/>
          <p:cNvPicPr>
            <a:picLocks noChangeAspect="1" noChangeArrowheads="1"/>
          </p:cNvPicPr>
          <p:nvPr/>
        </p:nvPicPr>
        <p:blipFill>
          <a:blip r:embed="rId3" cstate="print"/>
          <a:srcRect/>
          <a:stretch>
            <a:fillRect/>
          </a:stretch>
        </p:blipFill>
        <p:spPr bwMode="auto">
          <a:xfrm>
            <a:off x="304800" y="736600"/>
            <a:ext cx="8531225" cy="5395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10_F10b"/>
          <p:cNvPicPr>
            <a:picLocks noChangeAspect="1" noChangeArrowheads="1"/>
          </p:cNvPicPr>
          <p:nvPr/>
        </p:nvPicPr>
        <p:blipFill>
          <a:blip r:embed="rId3" cstate="print"/>
          <a:srcRect/>
          <a:stretch>
            <a:fillRect/>
          </a:stretch>
        </p:blipFill>
        <p:spPr bwMode="auto">
          <a:xfrm>
            <a:off x="723900" y="228600"/>
            <a:ext cx="7712075" cy="6399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10_F10c"/>
          <p:cNvPicPr>
            <a:picLocks noChangeAspect="1" noChangeArrowheads="1"/>
          </p:cNvPicPr>
          <p:nvPr/>
        </p:nvPicPr>
        <p:blipFill>
          <a:blip r:embed="rId3" cstate="print"/>
          <a:srcRect/>
          <a:stretch>
            <a:fillRect/>
          </a:stretch>
        </p:blipFill>
        <p:spPr bwMode="auto">
          <a:xfrm>
            <a:off x="1016000" y="228600"/>
            <a:ext cx="7110413" cy="6399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7"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73830" name="Picture 6" descr="11_01cRepressorControlled-U"/>
          <p:cNvPicPr>
            <a:picLocks noChangeAspect="1" noChangeArrowheads="1"/>
          </p:cNvPicPr>
          <p:nvPr/>
        </p:nvPicPr>
        <p:blipFill>
          <a:blip r:embed="rId5" cstate="print"/>
          <a:srcRect/>
          <a:stretch>
            <a:fillRect/>
          </a:stretch>
        </p:blipFill>
        <p:spPr bwMode="auto">
          <a:xfrm>
            <a:off x="296863" y="2263775"/>
            <a:ext cx="8548687" cy="3908425"/>
          </a:xfrm>
          <a:prstGeom prst="rect">
            <a:avLst/>
          </a:prstGeom>
          <a:noFill/>
        </p:spPr>
      </p:pic>
      <p:sp>
        <p:nvSpPr>
          <p:cNvPr id="973831" name="Text Box 7"/>
          <p:cNvSpPr txBox="1">
            <a:spLocks noChangeArrowheads="1"/>
          </p:cNvSpPr>
          <p:nvPr/>
        </p:nvSpPr>
        <p:spPr bwMode="auto">
          <a:xfrm>
            <a:off x="333375" y="2686050"/>
            <a:ext cx="676275" cy="363537"/>
          </a:xfrm>
          <a:prstGeom prst="rect">
            <a:avLst/>
          </a:prstGeom>
          <a:noFill/>
          <a:ln w="9525">
            <a:noFill/>
            <a:miter lim="800000"/>
            <a:headEnd/>
            <a:tailEnd/>
          </a:ln>
          <a:effectLst/>
        </p:spPr>
        <p:txBody>
          <a:bodyPr wrap="none" lIns="0" tIns="0" rIns="0" bIns="0"/>
          <a:lstStyle/>
          <a:p>
            <a:pPr algn="l">
              <a:lnSpc>
                <a:spcPct val="90000"/>
              </a:lnSpc>
            </a:pPr>
            <a:r>
              <a:rPr lang="en-US" sz="2000" b="1"/>
              <a:t>DNA</a:t>
            </a:r>
          </a:p>
        </p:txBody>
      </p:sp>
      <p:sp>
        <p:nvSpPr>
          <p:cNvPr id="973832" name="Text Box 8"/>
          <p:cNvSpPr txBox="1">
            <a:spLocks noChangeArrowheads="1"/>
          </p:cNvSpPr>
          <p:nvPr/>
        </p:nvSpPr>
        <p:spPr bwMode="auto">
          <a:xfrm>
            <a:off x="4805363" y="4562475"/>
            <a:ext cx="1243012" cy="506412"/>
          </a:xfrm>
          <a:prstGeom prst="rect">
            <a:avLst/>
          </a:prstGeom>
          <a:noFill/>
          <a:ln w="9525">
            <a:noFill/>
            <a:miter lim="800000"/>
            <a:headEnd/>
            <a:tailEnd/>
          </a:ln>
          <a:effectLst/>
        </p:spPr>
        <p:txBody>
          <a:bodyPr wrap="none" lIns="0" tIns="0" rIns="0" bIns="0"/>
          <a:lstStyle/>
          <a:p>
            <a:pPr algn="l">
              <a:lnSpc>
                <a:spcPct val="90000"/>
              </a:lnSpc>
            </a:pPr>
            <a:r>
              <a:rPr lang="en-US" sz="2000" b="1"/>
              <a:t>Inactive</a:t>
            </a:r>
          </a:p>
          <a:p>
            <a:pPr algn="l">
              <a:lnSpc>
                <a:spcPct val="90000"/>
              </a:lnSpc>
            </a:pPr>
            <a:r>
              <a:rPr lang="en-US" sz="2000" b="1"/>
              <a:t>repressor</a:t>
            </a:r>
          </a:p>
        </p:txBody>
      </p:sp>
      <p:sp>
        <p:nvSpPr>
          <p:cNvPr id="973833" name="Text Box 9"/>
          <p:cNvSpPr txBox="1">
            <a:spLocks noChangeArrowheads="1"/>
          </p:cNvSpPr>
          <p:nvPr/>
        </p:nvSpPr>
        <p:spPr bwMode="auto">
          <a:xfrm>
            <a:off x="4979988" y="3235325"/>
            <a:ext cx="1243012" cy="506412"/>
          </a:xfrm>
          <a:prstGeom prst="rect">
            <a:avLst/>
          </a:prstGeom>
          <a:noFill/>
          <a:ln w="9525">
            <a:noFill/>
            <a:miter lim="800000"/>
            <a:headEnd/>
            <a:tailEnd/>
          </a:ln>
          <a:effectLst/>
        </p:spPr>
        <p:txBody>
          <a:bodyPr wrap="none" lIns="0" tIns="0" rIns="0" bIns="0"/>
          <a:lstStyle/>
          <a:p>
            <a:pPr algn="l">
              <a:lnSpc>
                <a:spcPct val="90000"/>
              </a:lnSpc>
            </a:pPr>
            <a:r>
              <a:rPr lang="en-US" sz="2000" b="1"/>
              <a:t>Active</a:t>
            </a:r>
          </a:p>
          <a:p>
            <a:pPr algn="l">
              <a:lnSpc>
                <a:spcPct val="90000"/>
              </a:lnSpc>
            </a:pPr>
            <a:r>
              <a:rPr lang="en-US" sz="2000" b="1"/>
              <a:t>repressor</a:t>
            </a:r>
          </a:p>
        </p:txBody>
      </p:sp>
      <p:sp>
        <p:nvSpPr>
          <p:cNvPr id="973834" name="Text Box 10"/>
          <p:cNvSpPr txBox="1">
            <a:spLocks noChangeArrowheads="1"/>
          </p:cNvSpPr>
          <p:nvPr/>
        </p:nvSpPr>
        <p:spPr bwMode="auto">
          <a:xfrm>
            <a:off x="549275" y="4579937"/>
            <a:ext cx="1243013" cy="506413"/>
          </a:xfrm>
          <a:prstGeom prst="rect">
            <a:avLst/>
          </a:prstGeom>
          <a:noFill/>
          <a:ln w="9525">
            <a:noFill/>
            <a:miter lim="800000"/>
            <a:headEnd/>
            <a:tailEnd/>
          </a:ln>
          <a:effectLst/>
        </p:spPr>
        <p:txBody>
          <a:bodyPr wrap="none" lIns="0" tIns="0" rIns="0" bIns="0"/>
          <a:lstStyle/>
          <a:p>
            <a:pPr algn="l">
              <a:lnSpc>
                <a:spcPct val="90000"/>
              </a:lnSpc>
            </a:pPr>
            <a:r>
              <a:rPr lang="en-US" sz="2000" b="1"/>
              <a:t>Inactive</a:t>
            </a:r>
          </a:p>
          <a:p>
            <a:pPr algn="l">
              <a:lnSpc>
                <a:spcPct val="90000"/>
              </a:lnSpc>
            </a:pPr>
            <a:r>
              <a:rPr lang="en-US" sz="2000" b="1"/>
              <a:t>repressor</a:t>
            </a:r>
          </a:p>
        </p:txBody>
      </p:sp>
      <p:sp>
        <p:nvSpPr>
          <p:cNvPr id="973835" name="Text Box 11"/>
          <p:cNvSpPr txBox="1">
            <a:spLocks noChangeArrowheads="1"/>
          </p:cNvSpPr>
          <p:nvPr/>
        </p:nvSpPr>
        <p:spPr bwMode="auto">
          <a:xfrm>
            <a:off x="668338" y="3228975"/>
            <a:ext cx="1243012" cy="506412"/>
          </a:xfrm>
          <a:prstGeom prst="rect">
            <a:avLst/>
          </a:prstGeom>
          <a:noFill/>
          <a:ln w="9525">
            <a:noFill/>
            <a:miter lim="800000"/>
            <a:headEnd/>
            <a:tailEnd/>
          </a:ln>
          <a:effectLst/>
        </p:spPr>
        <p:txBody>
          <a:bodyPr wrap="none" lIns="0" tIns="0" rIns="0" bIns="0"/>
          <a:lstStyle/>
          <a:p>
            <a:pPr algn="l">
              <a:lnSpc>
                <a:spcPct val="90000"/>
              </a:lnSpc>
            </a:pPr>
            <a:r>
              <a:rPr lang="en-US" sz="2000" b="1"/>
              <a:t>Active</a:t>
            </a:r>
          </a:p>
          <a:p>
            <a:pPr algn="l">
              <a:lnSpc>
                <a:spcPct val="90000"/>
              </a:lnSpc>
            </a:pPr>
            <a:r>
              <a:rPr lang="en-US" sz="2000" b="1"/>
              <a:t>repressor</a:t>
            </a:r>
          </a:p>
        </p:txBody>
      </p:sp>
      <p:sp>
        <p:nvSpPr>
          <p:cNvPr id="973836" name="Text Box 12"/>
          <p:cNvSpPr txBox="1">
            <a:spLocks noChangeArrowheads="1"/>
          </p:cNvSpPr>
          <p:nvPr/>
        </p:nvSpPr>
        <p:spPr bwMode="auto">
          <a:xfrm>
            <a:off x="3132138" y="5224462"/>
            <a:ext cx="1201737" cy="311150"/>
          </a:xfrm>
          <a:prstGeom prst="rect">
            <a:avLst/>
          </a:prstGeom>
          <a:noFill/>
          <a:ln w="9525">
            <a:noFill/>
            <a:miter lim="800000"/>
            <a:headEnd/>
            <a:tailEnd/>
          </a:ln>
          <a:effectLst/>
        </p:spPr>
        <p:txBody>
          <a:bodyPr wrap="none" lIns="0" tIns="0" rIns="0" bIns="0"/>
          <a:lstStyle/>
          <a:p>
            <a:pPr algn="l">
              <a:lnSpc>
                <a:spcPct val="90000"/>
              </a:lnSpc>
            </a:pPr>
            <a:r>
              <a:rPr lang="en-US" sz="2000" b="1"/>
              <a:t>Lactose</a:t>
            </a:r>
          </a:p>
        </p:txBody>
      </p:sp>
      <p:sp>
        <p:nvSpPr>
          <p:cNvPr id="973837" name="Text Box 13"/>
          <p:cNvSpPr txBox="1">
            <a:spLocks noChangeArrowheads="1"/>
          </p:cNvSpPr>
          <p:nvPr/>
        </p:nvSpPr>
        <p:spPr bwMode="auto">
          <a:xfrm>
            <a:off x="742950" y="2281237"/>
            <a:ext cx="1217613" cy="242888"/>
          </a:xfrm>
          <a:prstGeom prst="rect">
            <a:avLst/>
          </a:prstGeom>
          <a:noFill/>
          <a:ln w="9525">
            <a:noFill/>
            <a:miter lim="800000"/>
            <a:headEnd/>
            <a:tailEnd/>
          </a:ln>
          <a:effectLst/>
        </p:spPr>
        <p:txBody>
          <a:bodyPr wrap="none" lIns="0" tIns="0" rIns="0" bIns="0"/>
          <a:lstStyle/>
          <a:p>
            <a:pPr algn="l">
              <a:lnSpc>
                <a:spcPct val="90000"/>
              </a:lnSpc>
            </a:pPr>
            <a:r>
              <a:rPr lang="en-US" sz="2000" b="1" dirty="0"/>
              <a:t>Promoter</a:t>
            </a:r>
          </a:p>
        </p:txBody>
      </p:sp>
      <p:sp>
        <p:nvSpPr>
          <p:cNvPr id="973838" name="Text Box 14"/>
          <p:cNvSpPr txBox="1">
            <a:spLocks noChangeArrowheads="1"/>
          </p:cNvSpPr>
          <p:nvPr/>
        </p:nvSpPr>
        <p:spPr bwMode="auto">
          <a:xfrm>
            <a:off x="7397750" y="3824287"/>
            <a:ext cx="1462088" cy="269875"/>
          </a:xfrm>
          <a:prstGeom prst="rect">
            <a:avLst/>
          </a:prstGeom>
          <a:noFill/>
          <a:ln w="9525">
            <a:noFill/>
            <a:miter lim="800000"/>
            <a:headEnd/>
            <a:tailEnd/>
          </a:ln>
          <a:effectLst/>
        </p:spPr>
        <p:txBody>
          <a:bodyPr wrap="none" lIns="0" tIns="0" rIns="0" bIns="0"/>
          <a:lstStyle/>
          <a:p>
            <a:pPr algn="l">
              <a:lnSpc>
                <a:spcPct val="90000"/>
              </a:lnSpc>
            </a:pPr>
            <a:r>
              <a:rPr lang="en-US" sz="2000" b="1"/>
              <a:t>Tryptophan</a:t>
            </a:r>
          </a:p>
        </p:txBody>
      </p:sp>
      <p:sp>
        <p:nvSpPr>
          <p:cNvPr id="973839" name="Text Box 15"/>
          <p:cNvSpPr txBox="1">
            <a:spLocks noChangeArrowheads="1"/>
          </p:cNvSpPr>
          <p:nvPr/>
        </p:nvSpPr>
        <p:spPr bwMode="auto">
          <a:xfrm>
            <a:off x="2020888" y="2276475"/>
            <a:ext cx="1217612" cy="242887"/>
          </a:xfrm>
          <a:prstGeom prst="rect">
            <a:avLst/>
          </a:prstGeom>
          <a:noFill/>
          <a:ln w="9525">
            <a:noFill/>
            <a:miter lim="800000"/>
            <a:headEnd/>
            <a:tailEnd/>
          </a:ln>
          <a:effectLst/>
        </p:spPr>
        <p:txBody>
          <a:bodyPr wrap="none" lIns="0" tIns="0" rIns="0" bIns="0"/>
          <a:lstStyle/>
          <a:p>
            <a:pPr algn="l">
              <a:lnSpc>
                <a:spcPct val="90000"/>
              </a:lnSpc>
            </a:pPr>
            <a:r>
              <a:rPr lang="en-US" sz="2000" b="1"/>
              <a:t>Operator</a:t>
            </a:r>
          </a:p>
        </p:txBody>
      </p:sp>
      <p:sp>
        <p:nvSpPr>
          <p:cNvPr id="973840" name="Text Box 16"/>
          <p:cNvSpPr txBox="1">
            <a:spLocks noChangeArrowheads="1"/>
          </p:cNvSpPr>
          <p:nvPr/>
        </p:nvSpPr>
        <p:spPr bwMode="auto">
          <a:xfrm>
            <a:off x="3359150" y="2276475"/>
            <a:ext cx="1217613" cy="242887"/>
          </a:xfrm>
          <a:prstGeom prst="rect">
            <a:avLst/>
          </a:prstGeom>
          <a:noFill/>
          <a:ln w="9525">
            <a:noFill/>
            <a:miter lim="800000"/>
            <a:headEnd/>
            <a:tailEnd/>
          </a:ln>
          <a:effectLst/>
        </p:spPr>
        <p:txBody>
          <a:bodyPr wrap="none" lIns="0" tIns="0" rIns="0" bIns="0"/>
          <a:lstStyle/>
          <a:p>
            <a:pPr algn="l">
              <a:lnSpc>
                <a:spcPct val="90000"/>
              </a:lnSpc>
            </a:pPr>
            <a:r>
              <a:rPr lang="en-US" sz="2000" b="1"/>
              <a:t>Gene</a:t>
            </a:r>
          </a:p>
        </p:txBody>
      </p:sp>
      <p:sp>
        <p:nvSpPr>
          <p:cNvPr id="973841" name="Text Box 17"/>
          <p:cNvSpPr txBox="1">
            <a:spLocks noChangeArrowheads="1"/>
          </p:cNvSpPr>
          <p:nvPr/>
        </p:nvSpPr>
        <p:spPr bwMode="auto">
          <a:xfrm>
            <a:off x="1776413" y="5705475"/>
            <a:ext cx="1473200" cy="361950"/>
          </a:xfrm>
          <a:prstGeom prst="rect">
            <a:avLst/>
          </a:prstGeom>
          <a:noFill/>
          <a:ln w="9525">
            <a:noFill/>
            <a:miter lim="800000"/>
            <a:headEnd/>
            <a:tailEnd/>
          </a:ln>
          <a:effectLst/>
        </p:spPr>
        <p:txBody>
          <a:bodyPr wrap="none" lIns="0" tIns="0" rIns="0" bIns="0"/>
          <a:lstStyle/>
          <a:p>
            <a:pPr algn="l">
              <a:lnSpc>
                <a:spcPct val="90000"/>
              </a:lnSpc>
            </a:pPr>
            <a:r>
              <a:rPr lang="en-US" sz="2000" b="1" i="1" dirty="0" err="1"/>
              <a:t>lac</a:t>
            </a:r>
            <a:r>
              <a:rPr lang="en-US" sz="2000" b="1" dirty="0"/>
              <a:t> </a:t>
            </a:r>
            <a:r>
              <a:rPr lang="en-US" sz="2000" b="1" dirty="0" err="1"/>
              <a:t>operon</a:t>
            </a:r>
            <a:endParaRPr lang="en-US" sz="2000" b="1" dirty="0"/>
          </a:p>
        </p:txBody>
      </p:sp>
      <p:sp>
        <p:nvSpPr>
          <p:cNvPr id="973842" name="Text Box 18"/>
          <p:cNvSpPr txBox="1">
            <a:spLocks noChangeArrowheads="1"/>
          </p:cNvSpPr>
          <p:nvPr/>
        </p:nvSpPr>
        <p:spPr bwMode="auto">
          <a:xfrm>
            <a:off x="6283325" y="5697537"/>
            <a:ext cx="1473200" cy="361950"/>
          </a:xfrm>
          <a:prstGeom prst="rect">
            <a:avLst/>
          </a:prstGeom>
          <a:noFill/>
          <a:ln w="9525">
            <a:noFill/>
            <a:miter lim="800000"/>
            <a:headEnd/>
            <a:tailEnd/>
          </a:ln>
          <a:effectLst/>
        </p:spPr>
        <p:txBody>
          <a:bodyPr wrap="none" lIns="0" tIns="0" rIns="0" bIns="0"/>
          <a:lstStyle/>
          <a:p>
            <a:pPr algn="l">
              <a:lnSpc>
                <a:spcPct val="90000"/>
              </a:lnSpc>
            </a:pPr>
            <a:r>
              <a:rPr lang="en-US" sz="2000" b="1" i="1" dirty="0" err="1"/>
              <a:t>trp</a:t>
            </a:r>
            <a:r>
              <a:rPr lang="en-US" sz="2000" b="1" dirty="0"/>
              <a:t> </a:t>
            </a:r>
            <a:r>
              <a:rPr lang="en-US" sz="2000" b="1" dirty="0" err="1"/>
              <a:t>operon</a:t>
            </a:r>
            <a:endParaRPr lang="en-US" sz="2000" b="1" dirty="0"/>
          </a:p>
        </p:txBody>
      </p:sp>
      <p:sp>
        <p:nvSpPr>
          <p:cNvPr id="973843" name="Line 19"/>
          <p:cNvSpPr>
            <a:spLocks noChangeShapeType="1"/>
          </p:cNvSpPr>
          <p:nvPr/>
        </p:nvSpPr>
        <p:spPr bwMode="auto">
          <a:xfrm flipH="1" flipV="1">
            <a:off x="2743200" y="4894262"/>
            <a:ext cx="339725" cy="444500"/>
          </a:xfrm>
          <a:prstGeom prst="line">
            <a:avLst/>
          </a:prstGeom>
          <a:noFill/>
          <a:ln w="25400">
            <a:solidFill>
              <a:schemeClr val="tx1"/>
            </a:solidFill>
            <a:round/>
            <a:headEnd/>
            <a:tailEnd/>
          </a:ln>
          <a:effectLst/>
        </p:spPr>
        <p:txBody>
          <a:bodyPr wrap="none" anchor="ctr"/>
          <a:lstStyle/>
          <a:p>
            <a:endParaRPr lang="en-US"/>
          </a:p>
        </p:txBody>
      </p:sp>
      <p:sp>
        <p:nvSpPr>
          <p:cNvPr id="973844" name="Line 20"/>
          <p:cNvSpPr>
            <a:spLocks noChangeShapeType="1"/>
          </p:cNvSpPr>
          <p:nvPr/>
        </p:nvSpPr>
        <p:spPr bwMode="auto">
          <a:xfrm flipH="1" flipV="1">
            <a:off x="6978650" y="3436937"/>
            <a:ext cx="349250" cy="511175"/>
          </a:xfrm>
          <a:prstGeom prst="line">
            <a:avLst/>
          </a:prstGeom>
          <a:noFill/>
          <a:ln w="25400">
            <a:solidFill>
              <a:schemeClr val="tx1"/>
            </a:solidFill>
            <a:round/>
            <a:headEnd/>
            <a:tailEnd/>
          </a:ln>
          <a:effectLst/>
        </p:spPr>
        <p:txBody>
          <a:bodyPr wrap="none" anchor="ctr"/>
          <a:lstStyle/>
          <a:p>
            <a:endParaRPr lang="en-US"/>
          </a:p>
        </p:txBody>
      </p:sp>
      <p:sp>
        <p:nvSpPr>
          <p:cNvPr id="18" name="Text Box 13"/>
          <p:cNvSpPr txBox="1">
            <a:spLocks noChangeArrowheads="1"/>
          </p:cNvSpPr>
          <p:nvPr/>
        </p:nvSpPr>
        <p:spPr bwMode="auto">
          <a:xfrm>
            <a:off x="1066800" y="1447800"/>
            <a:ext cx="1217613" cy="242888"/>
          </a:xfrm>
          <a:prstGeom prst="rect">
            <a:avLst/>
          </a:prstGeom>
          <a:noFill/>
          <a:ln w="9525">
            <a:noFill/>
            <a:miter lim="800000"/>
            <a:headEnd/>
            <a:tailEnd/>
          </a:ln>
          <a:effectLst/>
        </p:spPr>
        <p:txBody>
          <a:bodyPr wrap="none" lIns="0" tIns="0" rIns="0" bIns="0"/>
          <a:lstStyle/>
          <a:p>
            <a:pPr algn="l">
              <a:lnSpc>
                <a:spcPct val="90000"/>
              </a:lnSpc>
            </a:pPr>
            <a:r>
              <a:rPr lang="en-US" sz="2800" b="1" dirty="0" smtClean="0">
                <a:solidFill>
                  <a:schemeClr val="bg2"/>
                </a:solidFill>
                <a:latin typeface="Times New Roman" pitchFamily="18" charset="0"/>
                <a:cs typeface="Times New Roman" pitchFamily="18" charset="0"/>
              </a:rPr>
              <a:t>Inducible Operon</a:t>
            </a:r>
            <a:endParaRPr lang="en-US" sz="2800" b="1" dirty="0">
              <a:solidFill>
                <a:schemeClr val="bg2"/>
              </a:solidFill>
              <a:latin typeface="Times New Roman" pitchFamily="18" charset="0"/>
              <a:cs typeface="Times New Roman" pitchFamily="18" charset="0"/>
            </a:endParaRPr>
          </a:p>
        </p:txBody>
      </p:sp>
      <p:sp>
        <p:nvSpPr>
          <p:cNvPr id="19" name="Text Box 13"/>
          <p:cNvSpPr txBox="1">
            <a:spLocks noChangeArrowheads="1"/>
          </p:cNvSpPr>
          <p:nvPr/>
        </p:nvSpPr>
        <p:spPr bwMode="auto">
          <a:xfrm>
            <a:off x="5181600" y="1447800"/>
            <a:ext cx="1217613" cy="242888"/>
          </a:xfrm>
          <a:prstGeom prst="rect">
            <a:avLst/>
          </a:prstGeom>
          <a:noFill/>
          <a:ln w="9525">
            <a:noFill/>
            <a:miter lim="800000"/>
            <a:headEnd/>
            <a:tailEnd/>
          </a:ln>
          <a:effectLst/>
        </p:spPr>
        <p:txBody>
          <a:bodyPr wrap="none" lIns="0" tIns="0" rIns="0" bIns="0"/>
          <a:lstStyle/>
          <a:p>
            <a:pPr algn="l">
              <a:lnSpc>
                <a:spcPct val="90000"/>
              </a:lnSpc>
            </a:pPr>
            <a:r>
              <a:rPr lang="en-US" sz="2800" b="1" dirty="0" smtClean="0">
                <a:solidFill>
                  <a:schemeClr val="bg2"/>
                </a:solidFill>
                <a:latin typeface="Times New Roman" pitchFamily="18" charset="0"/>
                <a:cs typeface="Times New Roman" pitchFamily="18" charset="0"/>
              </a:rPr>
              <a:t>Repressible Operon</a:t>
            </a:r>
            <a:endParaRPr lang="en-US" sz="2800" b="1" dirty="0">
              <a:solidFill>
                <a:schemeClr val="bg2"/>
              </a:solidFill>
              <a:latin typeface="Times New Roman" pitchFamily="18" charset="0"/>
              <a:cs typeface="Times New Roman" pitchFamily="18" charset="0"/>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152400"/>
            <a:ext cx="8229600" cy="1143000"/>
          </a:xfrm>
        </p:spPr>
        <p:txBody>
          <a:bodyPr/>
          <a:lstStyle/>
          <a:p>
            <a:pPr algn="ctr" eaLnBrk="1" hangingPunct="1"/>
            <a:r>
              <a:rPr lang="en-US" sz="4000" b="1" smtClean="0">
                <a:solidFill>
                  <a:schemeClr val="bg2"/>
                </a:solidFill>
                <a:latin typeface="Times New Roman" pitchFamily="18" charset="0"/>
                <a:cs typeface="Times New Roman" pitchFamily="18" charset="0"/>
              </a:rPr>
              <a:t>Gene Regulation in Eukaryotes</a:t>
            </a:r>
          </a:p>
        </p:txBody>
      </p:sp>
      <p:sp>
        <p:nvSpPr>
          <p:cNvPr id="51203" name="Rectangle 3"/>
          <p:cNvSpPr>
            <a:spLocks noGrp="1" noChangeArrowheads="1"/>
          </p:cNvSpPr>
          <p:nvPr>
            <p:ph type="body" idx="1"/>
          </p:nvPr>
        </p:nvSpPr>
        <p:spPr>
          <a:xfrm>
            <a:off x="228600" y="1447800"/>
            <a:ext cx="8534400" cy="5105400"/>
          </a:xfrm>
        </p:spPr>
        <p:txBody>
          <a:bodyPr/>
          <a:lstStyle/>
          <a:p>
            <a:pPr marL="609600" indent="-609600" eaLnBrk="1" hangingPunct="1">
              <a:buFont typeface="Arial" pitchFamily="34" charset="0"/>
              <a:buChar char="•"/>
            </a:pPr>
            <a:r>
              <a:rPr lang="en-US" b="1" dirty="0" smtClean="0">
                <a:solidFill>
                  <a:schemeClr val="bg2"/>
                </a:solidFill>
                <a:latin typeface="Times New Roman" pitchFamily="18" charset="0"/>
                <a:cs typeface="Times New Roman" pitchFamily="18" charset="0"/>
              </a:rPr>
              <a:t>Eukaryotic gene regulation</a:t>
            </a:r>
          </a:p>
          <a:p>
            <a:pPr marL="609600" indent="-609600" eaLnBrk="1" hangingPunct="1">
              <a:buFont typeface="Arial" pitchFamily="34" charset="0"/>
              <a:buChar char="•"/>
            </a:pPr>
            <a:endParaRPr lang="en-US" b="1" dirty="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b="1" dirty="0" smtClean="0">
                <a:solidFill>
                  <a:schemeClr val="bg2"/>
                </a:solidFill>
                <a:latin typeface="Times New Roman" pitchFamily="18" charset="0"/>
                <a:cs typeface="Times New Roman" pitchFamily="18" charset="0"/>
              </a:rPr>
              <a:t>DNA is in a membrane-bound nucleus</a:t>
            </a:r>
          </a:p>
          <a:p>
            <a:pPr marL="990600" lvl="1" indent="-533400" eaLnBrk="1" hangingPunct="1">
              <a:buClr>
                <a:schemeClr val="bg2"/>
              </a:buClr>
              <a:buFont typeface="Arial" pitchFamily="34" charset="0"/>
              <a:buChar char="•"/>
            </a:pPr>
            <a:endParaRPr lang="en-US" b="1" dirty="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b="1" dirty="0" smtClean="0">
                <a:solidFill>
                  <a:schemeClr val="bg2"/>
                </a:solidFill>
                <a:latin typeface="Times New Roman" pitchFamily="18" charset="0"/>
                <a:cs typeface="Times New Roman" pitchFamily="18" charset="0"/>
              </a:rPr>
              <a:t>Variety of cell types in </a:t>
            </a:r>
            <a:r>
              <a:rPr lang="en-US" b="1" dirty="0" err="1" smtClean="0">
                <a:solidFill>
                  <a:schemeClr val="bg2"/>
                </a:solidFill>
                <a:latin typeface="Times New Roman" pitchFamily="18" charset="0"/>
                <a:cs typeface="Times New Roman" pitchFamily="18" charset="0"/>
              </a:rPr>
              <a:t>multicellular</a:t>
            </a:r>
            <a:r>
              <a:rPr lang="en-US" b="1" dirty="0" smtClean="0">
                <a:solidFill>
                  <a:schemeClr val="bg2"/>
                </a:solidFill>
                <a:latin typeface="Times New Roman" pitchFamily="18" charset="0"/>
                <a:cs typeface="Times New Roman" pitchFamily="18" charset="0"/>
              </a:rPr>
              <a:t> eukaryotes</a:t>
            </a:r>
          </a:p>
          <a:p>
            <a:pPr marL="990600" lvl="1" indent="-533400" eaLnBrk="1" hangingPunct="1">
              <a:buClr>
                <a:schemeClr val="bg2"/>
              </a:buClr>
              <a:buFont typeface="Arial" pitchFamily="34" charset="0"/>
              <a:buChar char="•"/>
            </a:pPr>
            <a:endParaRPr lang="en-US" b="1" dirty="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b="1" dirty="0" smtClean="0">
                <a:solidFill>
                  <a:schemeClr val="bg2"/>
                </a:solidFill>
                <a:latin typeface="Times New Roman" pitchFamily="18" charset="0"/>
                <a:cs typeface="Times New Roman" pitchFamily="18" charset="0"/>
              </a:rPr>
              <a:t>The genome is organized differently</a:t>
            </a:r>
          </a:p>
          <a:p>
            <a:pPr marL="990600" lvl="1" indent="-533400" eaLnBrk="1" hangingPunct="1">
              <a:buClr>
                <a:schemeClr val="bg2"/>
              </a:buClr>
              <a:buFont typeface="Arial" pitchFamily="34" charset="0"/>
              <a:buChar char="•"/>
            </a:pPr>
            <a:endParaRPr lang="en-US" b="1" dirty="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b="1" u="sng" dirty="0" smtClean="0">
                <a:solidFill>
                  <a:schemeClr val="bg2"/>
                </a:solidFill>
                <a:latin typeface="Times New Roman" pitchFamily="18" charset="0"/>
                <a:cs typeface="Times New Roman" pitchFamily="18" charset="0"/>
              </a:rPr>
              <a:t>RNA transcripts</a:t>
            </a:r>
            <a:r>
              <a:rPr lang="en-US" b="1" dirty="0" smtClean="0">
                <a:solidFill>
                  <a:schemeClr val="bg2"/>
                </a:solidFill>
                <a:latin typeface="Times New Roman" pitchFamily="18" charset="0"/>
                <a:cs typeface="Times New Roman" pitchFamily="18" charset="0"/>
              </a:rPr>
              <a:t> undergo complex processing </a:t>
            </a:r>
          </a:p>
          <a:p>
            <a:pPr marL="609600" indent="-609600" eaLnBrk="1" hangingPunct="1">
              <a:buFont typeface="Arial" pitchFamily="34" charset="0"/>
              <a:buChar char="•"/>
            </a:pPr>
            <a:endParaRPr lang="en-US" b="1" dirty="0"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152400"/>
            <a:ext cx="8229600" cy="1143000"/>
          </a:xfrm>
        </p:spPr>
        <p:txBody>
          <a:bodyPr/>
          <a:lstStyle/>
          <a:p>
            <a:pPr algn="ctr" eaLnBrk="1" hangingPunct="1"/>
            <a:r>
              <a:rPr lang="en-US" sz="4000" b="1" smtClean="0">
                <a:solidFill>
                  <a:schemeClr val="bg2"/>
                </a:solidFill>
                <a:latin typeface="Times New Roman" pitchFamily="18" charset="0"/>
                <a:cs typeface="Times New Roman" pitchFamily="18" charset="0"/>
              </a:rPr>
              <a:t>Gene Regulation in Eukaryotes</a:t>
            </a:r>
          </a:p>
        </p:txBody>
      </p:sp>
      <p:sp>
        <p:nvSpPr>
          <p:cNvPr id="52227" name="Rectangle 3"/>
          <p:cNvSpPr>
            <a:spLocks noGrp="1" noChangeArrowheads="1"/>
          </p:cNvSpPr>
          <p:nvPr>
            <p:ph type="body" idx="1"/>
          </p:nvPr>
        </p:nvSpPr>
        <p:spPr>
          <a:xfrm>
            <a:off x="0" y="1600200"/>
            <a:ext cx="4419600" cy="4724400"/>
          </a:xfrm>
        </p:spPr>
        <p:txBody>
          <a:bodyPr/>
          <a:lstStyle/>
          <a:p>
            <a:pPr eaLnBrk="1" hangingPunct="1">
              <a:buSzPct val="100000"/>
              <a:buFont typeface="Arial" pitchFamily="34" charset="0"/>
              <a:buChar char="•"/>
            </a:pPr>
            <a:r>
              <a:rPr lang="en-US" dirty="0" smtClean="0">
                <a:solidFill>
                  <a:schemeClr val="bg2"/>
                </a:solidFill>
                <a:latin typeface="Times New Roman" pitchFamily="18" charset="0"/>
                <a:cs typeface="Times New Roman" pitchFamily="18" charset="0"/>
              </a:rPr>
              <a:t>Expression of genetic information by a eukaryotic cell is a multistep process, beginning with transcription of DNA, and  ending with a protein that performs a particular function</a:t>
            </a:r>
          </a:p>
        </p:txBody>
      </p:sp>
      <p:pic>
        <p:nvPicPr>
          <p:cNvPr id="4" name="Picture 2" descr="10_F11"/>
          <p:cNvPicPr>
            <a:picLocks noChangeAspect="1" noChangeArrowheads="1"/>
          </p:cNvPicPr>
          <p:nvPr/>
        </p:nvPicPr>
        <p:blipFill>
          <a:blip r:embed="rId2" cstate="print"/>
          <a:srcRect b="4738"/>
          <a:stretch>
            <a:fillRect/>
          </a:stretch>
        </p:blipFill>
        <p:spPr bwMode="auto">
          <a:xfrm>
            <a:off x="4191000" y="990600"/>
            <a:ext cx="4860925"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457200"/>
            <a:ext cx="8229600" cy="914400"/>
          </a:xfrm>
        </p:spPr>
        <p:txBody>
          <a:bodyPr/>
          <a:lstStyle/>
          <a:p>
            <a:pPr algn="ctr" eaLnBrk="1" hangingPunct="1"/>
            <a:r>
              <a:rPr lang="en-US" sz="4000" b="1" smtClean="0">
                <a:solidFill>
                  <a:schemeClr val="bg2"/>
                </a:solidFill>
                <a:latin typeface="Times New Roman" pitchFamily="18" charset="0"/>
                <a:cs typeface="Times New Roman" pitchFamily="18" charset="0"/>
              </a:rPr>
              <a:t>Gene Regulation in Eukaryotes</a:t>
            </a:r>
          </a:p>
        </p:txBody>
      </p:sp>
      <p:sp>
        <p:nvSpPr>
          <p:cNvPr id="56323" name="Rectangle 3"/>
          <p:cNvSpPr>
            <a:spLocks noGrp="1" noChangeArrowheads="1"/>
          </p:cNvSpPr>
          <p:nvPr>
            <p:ph type="body" idx="1"/>
          </p:nvPr>
        </p:nvSpPr>
        <p:spPr>
          <a:xfrm>
            <a:off x="457200" y="1600200"/>
            <a:ext cx="8229600" cy="5029200"/>
          </a:xfrm>
        </p:spPr>
        <p:txBody>
          <a:bodyPr/>
          <a:lstStyle/>
          <a:p>
            <a:pPr eaLnBrk="1" hangingPunct="1"/>
            <a:endParaRPr lang="en-US" sz="1400" smtClean="0"/>
          </a:p>
          <a:p>
            <a:pPr lvl="1" eaLnBrk="1" hangingPunct="1"/>
            <a:endParaRPr lang="en-US" b="1" i="1" smtClean="0">
              <a:solidFill>
                <a:srgbClr val="990099"/>
              </a:solidFill>
            </a:endParaRPr>
          </a:p>
        </p:txBody>
      </p:sp>
      <p:sp>
        <p:nvSpPr>
          <p:cNvPr id="56324" name="Rectangle 6"/>
          <p:cNvSpPr>
            <a:spLocks noChangeArrowheads="1"/>
          </p:cNvSpPr>
          <p:nvPr/>
        </p:nvSpPr>
        <p:spPr bwMode="auto">
          <a:xfrm>
            <a:off x="228600" y="1600200"/>
            <a:ext cx="8686800" cy="4876800"/>
          </a:xfrm>
          <a:prstGeom prst="rect">
            <a:avLst/>
          </a:prstGeom>
          <a:noFill/>
          <a:ln w="9525">
            <a:noFill/>
            <a:miter lim="800000"/>
            <a:headEnd/>
            <a:tailEnd/>
          </a:ln>
        </p:spPr>
        <p:txBody>
          <a:bodyPr/>
          <a:lstStyle/>
          <a:p>
            <a:pPr marL="609600" indent="-609600" eaLnBrk="0" hangingPunct="0">
              <a:spcBef>
                <a:spcPct val="20000"/>
              </a:spcBef>
              <a:buFontTx/>
              <a:buChar char="•"/>
            </a:pPr>
            <a:r>
              <a:rPr lang="en-US" sz="3200" b="1">
                <a:solidFill>
                  <a:schemeClr val="bg2"/>
                </a:solidFill>
                <a:latin typeface="Times New Roman" pitchFamily="18" charset="0"/>
                <a:cs typeface="Times New Roman" pitchFamily="18" charset="0"/>
              </a:rPr>
              <a:t>In eukaryotic cells, transcriptional regulation occurs on at least three levels</a:t>
            </a:r>
          </a:p>
          <a:p>
            <a:pPr marL="609600" indent="-609600" eaLnBrk="0" hangingPunct="0">
              <a:spcBef>
                <a:spcPct val="20000"/>
              </a:spcBef>
              <a:buFontTx/>
              <a:buChar char="•"/>
            </a:pPr>
            <a:endParaRPr lang="en-US" sz="3200" b="1">
              <a:solidFill>
                <a:schemeClr val="bg2"/>
              </a:solidFill>
              <a:latin typeface="Times New Roman" pitchFamily="18" charset="0"/>
              <a:cs typeface="Times New Roman" pitchFamily="18" charset="0"/>
            </a:endParaRPr>
          </a:p>
          <a:p>
            <a:pPr marL="990600" lvl="1" indent="-533400" eaLnBrk="0" hangingPunct="0">
              <a:spcBef>
                <a:spcPct val="20000"/>
              </a:spcBef>
              <a:buFontTx/>
              <a:buChar char="–"/>
            </a:pPr>
            <a:r>
              <a:rPr lang="en-US" sz="2800" b="1">
                <a:solidFill>
                  <a:schemeClr val="bg2"/>
                </a:solidFill>
                <a:latin typeface="Times New Roman" pitchFamily="18" charset="0"/>
                <a:cs typeface="Times New Roman" pitchFamily="18" charset="0"/>
              </a:rPr>
              <a:t>The individual gene</a:t>
            </a:r>
          </a:p>
          <a:p>
            <a:pPr marL="990600" lvl="1" indent="-533400" eaLnBrk="0" hangingPunct="0">
              <a:spcBef>
                <a:spcPct val="20000"/>
              </a:spcBef>
              <a:buFontTx/>
              <a:buChar char="–"/>
            </a:pPr>
            <a:endParaRPr lang="en-US" sz="2800" b="1">
              <a:solidFill>
                <a:schemeClr val="bg2"/>
              </a:solidFill>
              <a:latin typeface="Times New Roman" pitchFamily="18" charset="0"/>
              <a:cs typeface="Times New Roman" pitchFamily="18" charset="0"/>
            </a:endParaRPr>
          </a:p>
          <a:p>
            <a:pPr marL="990600" lvl="1" indent="-533400" eaLnBrk="0" hangingPunct="0">
              <a:spcBef>
                <a:spcPct val="20000"/>
              </a:spcBef>
              <a:buFontTx/>
              <a:buChar char="–"/>
            </a:pPr>
            <a:r>
              <a:rPr lang="en-US" sz="2800" b="1">
                <a:solidFill>
                  <a:schemeClr val="bg2"/>
                </a:solidFill>
                <a:latin typeface="Times New Roman" pitchFamily="18" charset="0"/>
                <a:cs typeface="Times New Roman" pitchFamily="18" charset="0"/>
              </a:rPr>
              <a:t>Regions of chromosomes</a:t>
            </a:r>
          </a:p>
          <a:p>
            <a:pPr marL="990600" lvl="1" indent="-533400" eaLnBrk="0" hangingPunct="0">
              <a:spcBef>
                <a:spcPct val="20000"/>
              </a:spcBef>
              <a:buFontTx/>
              <a:buChar char="–"/>
            </a:pPr>
            <a:endParaRPr lang="en-US" sz="2800" b="1">
              <a:solidFill>
                <a:schemeClr val="bg2"/>
              </a:solidFill>
              <a:latin typeface="Times New Roman" pitchFamily="18" charset="0"/>
              <a:cs typeface="Times New Roman" pitchFamily="18" charset="0"/>
            </a:endParaRPr>
          </a:p>
          <a:p>
            <a:pPr marL="990600" lvl="1" indent="-533400" eaLnBrk="0" hangingPunct="0">
              <a:spcBef>
                <a:spcPct val="20000"/>
              </a:spcBef>
              <a:buFontTx/>
              <a:buChar char="–"/>
            </a:pPr>
            <a:r>
              <a:rPr lang="en-US" sz="2800" b="1">
                <a:solidFill>
                  <a:schemeClr val="bg2"/>
                </a:solidFill>
                <a:latin typeface="Times New Roman" pitchFamily="18" charset="0"/>
                <a:cs typeface="Times New Roman" pitchFamily="18" charset="0"/>
              </a:rPr>
              <a:t>Entire chromosomes</a:t>
            </a:r>
          </a:p>
          <a:p>
            <a:pPr marL="990600" lvl="1" indent="-533400" eaLnBrk="0" hangingPunct="0">
              <a:spcBef>
                <a:spcPct val="20000"/>
              </a:spcBef>
              <a:buFontTx/>
              <a:buChar char="–"/>
            </a:pPr>
            <a:endParaRPr lang="en-US" sz="2800" b="1">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92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77928" name="Picture 8" descr="11_03EukDNAPacking-U"/>
          <p:cNvPicPr>
            <a:picLocks noChangeAspect="1" noChangeArrowheads="1"/>
          </p:cNvPicPr>
          <p:nvPr/>
        </p:nvPicPr>
        <p:blipFill>
          <a:blip r:embed="rId5" cstate="print"/>
          <a:srcRect/>
          <a:stretch>
            <a:fillRect/>
          </a:stretch>
        </p:blipFill>
        <p:spPr bwMode="auto">
          <a:xfrm>
            <a:off x="296863" y="1889125"/>
            <a:ext cx="8548687" cy="4511675"/>
          </a:xfrm>
          <a:prstGeom prst="rect">
            <a:avLst/>
          </a:prstGeom>
          <a:noFill/>
        </p:spPr>
      </p:pic>
      <p:sp>
        <p:nvSpPr>
          <p:cNvPr id="977929" name="Text Box 9"/>
          <p:cNvSpPr txBox="1">
            <a:spLocks noChangeArrowheads="1"/>
          </p:cNvSpPr>
          <p:nvPr/>
        </p:nvSpPr>
        <p:spPr bwMode="auto">
          <a:xfrm>
            <a:off x="339725" y="2660650"/>
            <a:ext cx="1795463" cy="490537"/>
          </a:xfrm>
          <a:prstGeom prst="rect">
            <a:avLst/>
          </a:prstGeom>
          <a:noFill/>
          <a:ln w="9525">
            <a:noFill/>
            <a:miter lim="800000"/>
            <a:headEnd/>
            <a:tailEnd/>
          </a:ln>
          <a:effectLst/>
        </p:spPr>
        <p:txBody>
          <a:bodyPr wrap="none" lIns="0" tIns="0" rIns="0" bIns="0"/>
          <a:lstStyle/>
          <a:p>
            <a:pPr algn="l">
              <a:lnSpc>
                <a:spcPct val="90000"/>
              </a:lnSpc>
            </a:pPr>
            <a:r>
              <a:rPr lang="en-US" sz="1600" b="1"/>
              <a:t>DNA double helix</a:t>
            </a:r>
          </a:p>
          <a:p>
            <a:pPr algn="l">
              <a:lnSpc>
                <a:spcPct val="90000"/>
              </a:lnSpc>
            </a:pPr>
            <a:r>
              <a:rPr lang="en-US" sz="1600" b="1"/>
              <a:t>(2-nm diameter)</a:t>
            </a:r>
          </a:p>
        </p:txBody>
      </p:sp>
      <p:sp>
        <p:nvSpPr>
          <p:cNvPr id="977930" name="Text Box 10"/>
          <p:cNvSpPr txBox="1">
            <a:spLocks noChangeArrowheads="1"/>
          </p:cNvSpPr>
          <p:nvPr/>
        </p:nvSpPr>
        <p:spPr bwMode="auto">
          <a:xfrm>
            <a:off x="1670050" y="3587750"/>
            <a:ext cx="1050925" cy="447675"/>
          </a:xfrm>
          <a:prstGeom prst="rect">
            <a:avLst/>
          </a:prstGeom>
          <a:noFill/>
          <a:ln w="9525">
            <a:noFill/>
            <a:miter lim="800000"/>
            <a:headEnd/>
            <a:tailEnd/>
          </a:ln>
          <a:effectLst/>
        </p:spPr>
        <p:txBody>
          <a:bodyPr wrap="none" lIns="0" tIns="0" rIns="0" bIns="0"/>
          <a:lstStyle/>
          <a:p>
            <a:pPr algn="l">
              <a:lnSpc>
                <a:spcPct val="90000"/>
              </a:lnSpc>
            </a:pPr>
            <a:r>
              <a:rPr lang="en-US" sz="1600" b="1"/>
              <a:t>“Beads on</a:t>
            </a:r>
          </a:p>
          <a:p>
            <a:pPr algn="l">
              <a:lnSpc>
                <a:spcPct val="90000"/>
              </a:lnSpc>
            </a:pPr>
            <a:r>
              <a:rPr lang="en-US" sz="1600" b="1"/>
              <a:t>a string”</a:t>
            </a:r>
          </a:p>
        </p:txBody>
      </p:sp>
      <p:sp>
        <p:nvSpPr>
          <p:cNvPr id="977931" name="Text Box 11"/>
          <p:cNvSpPr txBox="1">
            <a:spLocks noChangeArrowheads="1"/>
          </p:cNvSpPr>
          <p:nvPr/>
        </p:nvSpPr>
        <p:spPr bwMode="auto">
          <a:xfrm>
            <a:off x="2584450" y="3195637"/>
            <a:ext cx="687388" cy="254000"/>
          </a:xfrm>
          <a:prstGeom prst="rect">
            <a:avLst/>
          </a:prstGeom>
          <a:noFill/>
          <a:ln w="9525">
            <a:noFill/>
            <a:miter lim="800000"/>
            <a:headEnd/>
            <a:tailEnd/>
          </a:ln>
          <a:effectLst/>
        </p:spPr>
        <p:txBody>
          <a:bodyPr wrap="none" lIns="0" tIns="0" rIns="0" bIns="0"/>
          <a:lstStyle/>
          <a:p>
            <a:pPr algn="l">
              <a:lnSpc>
                <a:spcPct val="90000"/>
              </a:lnSpc>
            </a:pPr>
            <a:r>
              <a:rPr lang="en-US" sz="1600" b="1"/>
              <a:t>Linker</a:t>
            </a:r>
          </a:p>
        </p:txBody>
      </p:sp>
      <p:sp>
        <p:nvSpPr>
          <p:cNvPr id="977932" name="Text Box 12"/>
          <p:cNvSpPr txBox="1">
            <a:spLocks noChangeArrowheads="1"/>
          </p:cNvSpPr>
          <p:nvPr/>
        </p:nvSpPr>
        <p:spPr bwMode="auto">
          <a:xfrm>
            <a:off x="1279525" y="4440237"/>
            <a:ext cx="914400" cy="244475"/>
          </a:xfrm>
          <a:prstGeom prst="rect">
            <a:avLst/>
          </a:prstGeom>
          <a:noFill/>
          <a:ln w="9525">
            <a:noFill/>
            <a:miter lim="800000"/>
            <a:headEnd/>
            <a:tailEnd/>
          </a:ln>
          <a:effectLst/>
        </p:spPr>
        <p:txBody>
          <a:bodyPr wrap="none" lIns="0" tIns="0" rIns="0" bIns="0"/>
          <a:lstStyle/>
          <a:p>
            <a:pPr algn="l">
              <a:lnSpc>
                <a:spcPct val="90000"/>
              </a:lnSpc>
            </a:pPr>
            <a:r>
              <a:rPr lang="en-US" sz="1600" b="1"/>
              <a:t>Histones</a:t>
            </a:r>
          </a:p>
        </p:txBody>
      </p:sp>
      <p:sp>
        <p:nvSpPr>
          <p:cNvPr id="977933" name="Text Box 13"/>
          <p:cNvSpPr txBox="1">
            <a:spLocks noChangeArrowheads="1"/>
          </p:cNvSpPr>
          <p:nvPr/>
        </p:nvSpPr>
        <p:spPr bwMode="auto">
          <a:xfrm>
            <a:off x="7432675" y="2035175"/>
            <a:ext cx="1371600" cy="431800"/>
          </a:xfrm>
          <a:prstGeom prst="rect">
            <a:avLst/>
          </a:prstGeom>
          <a:noFill/>
          <a:ln w="9525">
            <a:noFill/>
            <a:miter lim="800000"/>
            <a:headEnd/>
            <a:tailEnd/>
          </a:ln>
          <a:effectLst/>
        </p:spPr>
        <p:txBody>
          <a:bodyPr wrap="none" lIns="0" tIns="0" rIns="0" bIns="0"/>
          <a:lstStyle/>
          <a:p>
            <a:pPr algn="ctr">
              <a:lnSpc>
                <a:spcPct val="90000"/>
              </a:lnSpc>
            </a:pPr>
            <a:r>
              <a:rPr lang="en-US" sz="1600" b="1"/>
              <a:t>Metaphase</a:t>
            </a:r>
          </a:p>
          <a:p>
            <a:pPr algn="ctr">
              <a:lnSpc>
                <a:spcPct val="90000"/>
              </a:lnSpc>
            </a:pPr>
            <a:r>
              <a:rPr lang="en-US" sz="1600" b="1"/>
              <a:t>chromosome</a:t>
            </a:r>
          </a:p>
        </p:txBody>
      </p:sp>
      <p:sp>
        <p:nvSpPr>
          <p:cNvPr id="977934" name="Text Box 14"/>
          <p:cNvSpPr txBox="1">
            <a:spLocks noChangeArrowheads="1"/>
          </p:cNvSpPr>
          <p:nvPr/>
        </p:nvSpPr>
        <p:spPr bwMode="auto">
          <a:xfrm>
            <a:off x="5813425" y="2501900"/>
            <a:ext cx="1795463" cy="490537"/>
          </a:xfrm>
          <a:prstGeom prst="rect">
            <a:avLst/>
          </a:prstGeom>
          <a:noFill/>
          <a:ln w="9525">
            <a:noFill/>
            <a:miter lim="800000"/>
            <a:headEnd/>
            <a:tailEnd/>
          </a:ln>
          <a:effectLst/>
        </p:spPr>
        <p:txBody>
          <a:bodyPr wrap="none" lIns="0" tIns="0" rIns="0" bIns="0"/>
          <a:lstStyle/>
          <a:p>
            <a:pPr algn="l">
              <a:lnSpc>
                <a:spcPct val="90000"/>
              </a:lnSpc>
            </a:pPr>
            <a:r>
              <a:rPr lang="en-US" sz="1600" b="1"/>
              <a:t>Tight helical fiber</a:t>
            </a:r>
          </a:p>
          <a:p>
            <a:pPr algn="l">
              <a:lnSpc>
                <a:spcPct val="90000"/>
              </a:lnSpc>
            </a:pPr>
            <a:r>
              <a:rPr lang="en-US" sz="1600" b="1"/>
              <a:t>(30-nm diameter)</a:t>
            </a:r>
          </a:p>
        </p:txBody>
      </p:sp>
      <p:sp>
        <p:nvSpPr>
          <p:cNvPr id="977935" name="Text Box 15"/>
          <p:cNvSpPr txBox="1">
            <a:spLocks noChangeArrowheads="1"/>
          </p:cNvSpPr>
          <p:nvPr/>
        </p:nvSpPr>
        <p:spPr bwMode="auto">
          <a:xfrm>
            <a:off x="4013200" y="3625850"/>
            <a:ext cx="1236663" cy="711200"/>
          </a:xfrm>
          <a:prstGeom prst="rect">
            <a:avLst/>
          </a:prstGeom>
          <a:noFill/>
          <a:ln w="9525">
            <a:noFill/>
            <a:miter lim="800000"/>
            <a:headEnd/>
            <a:tailEnd/>
          </a:ln>
          <a:effectLst/>
        </p:spPr>
        <p:txBody>
          <a:bodyPr wrap="none" lIns="0" tIns="0" rIns="0" bIns="0"/>
          <a:lstStyle/>
          <a:p>
            <a:pPr algn="l">
              <a:lnSpc>
                <a:spcPct val="90000"/>
              </a:lnSpc>
            </a:pPr>
            <a:r>
              <a:rPr lang="en-US" sz="1600" b="1"/>
              <a:t>Nucleosome</a:t>
            </a:r>
          </a:p>
          <a:p>
            <a:pPr algn="l">
              <a:lnSpc>
                <a:spcPct val="90000"/>
              </a:lnSpc>
            </a:pPr>
            <a:r>
              <a:rPr lang="en-US" sz="1600" b="1"/>
              <a:t>(10-nm </a:t>
            </a:r>
          </a:p>
          <a:p>
            <a:pPr algn="l">
              <a:lnSpc>
                <a:spcPct val="90000"/>
              </a:lnSpc>
            </a:pPr>
            <a:r>
              <a:rPr lang="en-US" sz="1600" b="1"/>
              <a:t>diameter)</a:t>
            </a:r>
          </a:p>
        </p:txBody>
      </p:sp>
      <p:sp>
        <p:nvSpPr>
          <p:cNvPr id="977936" name="Text Box 16"/>
          <p:cNvSpPr txBox="1">
            <a:spLocks noChangeArrowheads="1"/>
          </p:cNvSpPr>
          <p:nvPr/>
        </p:nvSpPr>
        <p:spPr bwMode="auto">
          <a:xfrm>
            <a:off x="4030663" y="5673725"/>
            <a:ext cx="1795462" cy="490537"/>
          </a:xfrm>
          <a:prstGeom prst="rect">
            <a:avLst/>
          </a:prstGeom>
          <a:noFill/>
          <a:ln w="9525">
            <a:noFill/>
            <a:miter lim="800000"/>
            <a:headEnd/>
            <a:tailEnd/>
          </a:ln>
          <a:effectLst/>
        </p:spPr>
        <p:txBody>
          <a:bodyPr wrap="none" lIns="0" tIns="0" rIns="0" bIns="0"/>
          <a:lstStyle/>
          <a:p>
            <a:pPr algn="l">
              <a:lnSpc>
                <a:spcPct val="90000"/>
              </a:lnSpc>
            </a:pPr>
            <a:r>
              <a:rPr lang="en-US" sz="1600" b="1"/>
              <a:t>Supercoil</a:t>
            </a:r>
          </a:p>
          <a:p>
            <a:pPr algn="l">
              <a:lnSpc>
                <a:spcPct val="90000"/>
              </a:lnSpc>
            </a:pPr>
            <a:r>
              <a:rPr lang="en-US" sz="1600" b="1"/>
              <a:t>(300-nm diameter)</a:t>
            </a:r>
          </a:p>
        </p:txBody>
      </p:sp>
      <p:sp>
        <p:nvSpPr>
          <p:cNvPr id="977937" name="Text Box 17"/>
          <p:cNvSpPr txBox="1">
            <a:spLocks noChangeArrowheads="1"/>
          </p:cNvSpPr>
          <p:nvPr/>
        </p:nvSpPr>
        <p:spPr bwMode="auto">
          <a:xfrm>
            <a:off x="8059738" y="6035675"/>
            <a:ext cx="728662" cy="244475"/>
          </a:xfrm>
          <a:prstGeom prst="rect">
            <a:avLst/>
          </a:prstGeom>
          <a:noFill/>
          <a:ln w="9525">
            <a:noFill/>
            <a:miter lim="800000"/>
            <a:headEnd/>
            <a:tailEnd/>
          </a:ln>
          <a:effectLst/>
        </p:spPr>
        <p:txBody>
          <a:bodyPr wrap="none" lIns="0" tIns="0" rIns="0" bIns="0"/>
          <a:lstStyle/>
          <a:p>
            <a:pPr algn="l">
              <a:lnSpc>
                <a:spcPct val="90000"/>
              </a:lnSpc>
            </a:pPr>
            <a:r>
              <a:rPr lang="en-US" sz="1600" b="1"/>
              <a:t>700 nm</a:t>
            </a:r>
          </a:p>
        </p:txBody>
      </p:sp>
      <p:sp>
        <p:nvSpPr>
          <p:cNvPr id="977938" name="Line 18"/>
          <p:cNvSpPr>
            <a:spLocks noChangeShapeType="1"/>
          </p:cNvSpPr>
          <p:nvPr/>
        </p:nvSpPr>
        <p:spPr bwMode="auto">
          <a:xfrm flipV="1">
            <a:off x="2254250" y="2176462"/>
            <a:ext cx="0" cy="1377950"/>
          </a:xfrm>
          <a:prstGeom prst="line">
            <a:avLst/>
          </a:prstGeom>
          <a:noFill/>
          <a:ln w="50800">
            <a:solidFill>
              <a:schemeClr val="bg1"/>
            </a:solidFill>
            <a:round/>
            <a:headEnd/>
            <a:tailEnd/>
          </a:ln>
          <a:effectLst/>
        </p:spPr>
        <p:txBody>
          <a:bodyPr wrap="none" anchor="ctr"/>
          <a:lstStyle/>
          <a:p>
            <a:endParaRPr lang="en-US"/>
          </a:p>
        </p:txBody>
      </p:sp>
      <p:sp>
        <p:nvSpPr>
          <p:cNvPr id="977939" name="Line 19"/>
          <p:cNvSpPr>
            <a:spLocks noChangeShapeType="1"/>
          </p:cNvSpPr>
          <p:nvPr/>
        </p:nvSpPr>
        <p:spPr bwMode="auto">
          <a:xfrm flipV="1">
            <a:off x="2784475" y="2192337"/>
            <a:ext cx="0" cy="993775"/>
          </a:xfrm>
          <a:prstGeom prst="line">
            <a:avLst/>
          </a:prstGeom>
          <a:noFill/>
          <a:ln w="50800">
            <a:solidFill>
              <a:schemeClr val="bg1"/>
            </a:solidFill>
            <a:round/>
            <a:headEnd/>
            <a:tailEnd/>
          </a:ln>
          <a:effectLst/>
        </p:spPr>
        <p:txBody>
          <a:bodyPr wrap="none" anchor="ctr"/>
          <a:lstStyle/>
          <a:p>
            <a:endParaRPr lang="en-US"/>
          </a:p>
        </p:txBody>
      </p:sp>
      <p:sp>
        <p:nvSpPr>
          <p:cNvPr id="977940" name="Line 20"/>
          <p:cNvSpPr>
            <a:spLocks noChangeShapeType="1"/>
          </p:cNvSpPr>
          <p:nvPr/>
        </p:nvSpPr>
        <p:spPr bwMode="auto">
          <a:xfrm>
            <a:off x="2784475" y="3433762"/>
            <a:ext cx="393700" cy="625475"/>
          </a:xfrm>
          <a:prstGeom prst="line">
            <a:avLst/>
          </a:prstGeom>
          <a:noFill/>
          <a:ln w="25400">
            <a:solidFill>
              <a:schemeClr val="tx1"/>
            </a:solidFill>
            <a:round/>
            <a:headEnd/>
            <a:tailEnd/>
          </a:ln>
          <a:effectLst/>
        </p:spPr>
        <p:txBody>
          <a:bodyPr wrap="none" anchor="ctr"/>
          <a:lstStyle/>
          <a:p>
            <a:endParaRPr lang="en-US"/>
          </a:p>
        </p:txBody>
      </p:sp>
      <p:sp>
        <p:nvSpPr>
          <p:cNvPr id="977941" name="Line 21"/>
          <p:cNvSpPr>
            <a:spLocks noChangeShapeType="1"/>
          </p:cNvSpPr>
          <p:nvPr/>
        </p:nvSpPr>
        <p:spPr bwMode="auto">
          <a:xfrm>
            <a:off x="2546350" y="3871912"/>
            <a:ext cx="498475" cy="469900"/>
          </a:xfrm>
          <a:prstGeom prst="line">
            <a:avLst/>
          </a:prstGeom>
          <a:noFill/>
          <a:ln w="25400">
            <a:solidFill>
              <a:schemeClr val="tx1"/>
            </a:solidFill>
            <a:round/>
            <a:headEnd/>
            <a:tailEnd/>
          </a:ln>
          <a:effectLst/>
        </p:spPr>
        <p:txBody>
          <a:bodyPr wrap="none" anchor="ctr"/>
          <a:lstStyle/>
          <a:p>
            <a:endParaRPr lang="en-US"/>
          </a:p>
        </p:txBody>
      </p:sp>
      <p:sp>
        <p:nvSpPr>
          <p:cNvPr id="977942" name="AutoShape 22"/>
          <p:cNvSpPr>
            <a:spLocks/>
          </p:cNvSpPr>
          <p:nvPr/>
        </p:nvSpPr>
        <p:spPr bwMode="auto">
          <a:xfrm rot="16157547">
            <a:off x="808038" y="2636837"/>
            <a:ext cx="158750" cy="1054100"/>
          </a:xfrm>
          <a:prstGeom prst="rightBrace">
            <a:avLst>
              <a:gd name="adj1" fmla="val 55333"/>
              <a:gd name="adj2" fmla="val 50000"/>
            </a:avLst>
          </a:prstGeom>
          <a:noFill/>
          <a:ln w="25400">
            <a:solidFill>
              <a:schemeClr val="tx1"/>
            </a:solidFill>
            <a:round/>
            <a:headEnd/>
            <a:tailEnd/>
          </a:ln>
          <a:effectLst/>
        </p:spPr>
        <p:txBody>
          <a:bodyPr wrap="none" anchor="ctr"/>
          <a:lstStyle/>
          <a:p>
            <a:endParaRPr lang="en-US"/>
          </a:p>
        </p:txBody>
      </p:sp>
      <p:sp>
        <p:nvSpPr>
          <p:cNvPr id="977943" name="Line 23"/>
          <p:cNvSpPr>
            <a:spLocks noChangeShapeType="1"/>
          </p:cNvSpPr>
          <p:nvPr/>
        </p:nvSpPr>
        <p:spPr bwMode="auto">
          <a:xfrm flipH="1">
            <a:off x="2168525" y="4579937"/>
            <a:ext cx="333375" cy="0"/>
          </a:xfrm>
          <a:prstGeom prst="line">
            <a:avLst/>
          </a:prstGeom>
          <a:noFill/>
          <a:ln w="25400">
            <a:solidFill>
              <a:schemeClr val="tx1"/>
            </a:solidFill>
            <a:round/>
            <a:headEnd/>
            <a:tailEnd/>
          </a:ln>
          <a:effectLst/>
        </p:spPr>
        <p:txBody>
          <a:bodyPr wrap="none" anchor="ctr"/>
          <a:lstStyle/>
          <a:p>
            <a:endParaRPr lang="en-US"/>
          </a:p>
        </p:txBody>
      </p:sp>
      <p:sp>
        <p:nvSpPr>
          <p:cNvPr id="977944" name="Line 24"/>
          <p:cNvSpPr>
            <a:spLocks noChangeShapeType="1"/>
          </p:cNvSpPr>
          <p:nvPr/>
        </p:nvSpPr>
        <p:spPr bwMode="auto">
          <a:xfrm>
            <a:off x="2168525" y="4579937"/>
            <a:ext cx="104775" cy="457200"/>
          </a:xfrm>
          <a:prstGeom prst="line">
            <a:avLst/>
          </a:prstGeom>
          <a:noFill/>
          <a:ln w="25400">
            <a:solidFill>
              <a:schemeClr val="tx1"/>
            </a:solidFill>
            <a:round/>
            <a:headEnd/>
            <a:tailEnd/>
          </a:ln>
          <a:effectLst/>
        </p:spPr>
        <p:txBody>
          <a:bodyPr wrap="none" anchor="ctr"/>
          <a:lstStyle/>
          <a:p>
            <a:endParaRPr lang="en-US"/>
          </a:p>
        </p:txBody>
      </p:sp>
      <p:sp>
        <p:nvSpPr>
          <p:cNvPr id="977945" name="Line 25"/>
          <p:cNvSpPr>
            <a:spLocks noChangeShapeType="1"/>
          </p:cNvSpPr>
          <p:nvPr/>
        </p:nvSpPr>
        <p:spPr bwMode="auto">
          <a:xfrm flipV="1">
            <a:off x="2254250" y="2173287"/>
            <a:ext cx="0" cy="1377950"/>
          </a:xfrm>
          <a:prstGeom prst="line">
            <a:avLst/>
          </a:prstGeom>
          <a:noFill/>
          <a:ln w="25400">
            <a:solidFill>
              <a:schemeClr val="tx1"/>
            </a:solidFill>
            <a:round/>
            <a:headEnd/>
            <a:tailEnd/>
          </a:ln>
          <a:effectLst/>
        </p:spPr>
        <p:txBody>
          <a:bodyPr wrap="none" anchor="ctr"/>
          <a:lstStyle/>
          <a:p>
            <a:endParaRPr lang="en-US"/>
          </a:p>
        </p:txBody>
      </p:sp>
      <p:sp>
        <p:nvSpPr>
          <p:cNvPr id="977946" name="Line 26"/>
          <p:cNvSpPr>
            <a:spLocks noChangeShapeType="1"/>
          </p:cNvSpPr>
          <p:nvPr/>
        </p:nvSpPr>
        <p:spPr bwMode="auto">
          <a:xfrm flipV="1">
            <a:off x="2784475" y="2189162"/>
            <a:ext cx="0" cy="993775"/>
          </a:xfrm>
          <a:prstGeom prst="line">
            <a:avLst/>
          </a:prstGeom>
          <a:noFill/>
          <a:ln w="25400">
            <a:solidFill>
              <a:schemeClr val="tx1"/>
            </a:solidFill>
            <a:round/>
            <a:headEnd/>
            <a:tailEnd/>
          </a:ln>
          <a:effectLst/>
        </p:spPr>
        <p:txBody>
          <a:bodyPr wrap="none" anchor="ctr"/>
          <a:lstStyle/>
          <a:p>
            <a:endParaRPr lang="en-US"/>
          </a:p>
        </p:txBody>
      </p:sp>
      <p:sp>
        <p:nvSpPr>
          <p:cNvPr id="977947" name="AutoShape 27"/>
          <p:cNvSpPr>
            <a:spLocks/>
          </p:cNvSpPr>
          <p:nvPr/>
        </p:nvSpPr>
        <p:spPr bwMode="auto">
          <a:xfrm rot="23494898">
            <a:off x="3859213" y="3524250"/>
            <a:ext cx="136525" cy="381000"/>
          </a:xfrm>
          <a:prstGeom prst="rightBrace">
            <a:avLst>
              <a:gd name="adj1" fmla="val 23256"/>
              <a:gd name="adj2" fmla="val 50000"/>
            </a:avLst>
          </a:prstGeom>
          <a:noFill/>
          <a:ln w="25400">
            <a:solidFill>
              <a:schemeClr val="tx1"/>
            </a:solidFill>
            <a:round/>
            <a:headEnd/>
            <a:tailEnd/>
          </a:ln>
          <a:effectLst/>
        </p:spPr>
        <p:txBody>
          <a:bodyPr wrap="none" anchor="ctr"/>
          <a:lstStyle/>
          <a:p>
            <a:endParaRPr lang="en-US"/>
          </a:p>
        </p:txBody>
      </p:sp>
      <p:sp>
        <p:nvSpPr>
          <p:cNvPr id="977948" name="Line 28"/>
          <p:cNvSpPr>
            <a:spLocks noChangeShapeType="1"/>
          </p:cNvSpPr>
          <p:nvPr/>
        </p:nvSpPr>
        <p:spPr bwMode="auto">
          <a:xfrm flipH="1">
            <a:off x="5895975" y="2963862"/>
            <a:ext cx="161925" cy="260350"/>
          </a:xfrm>
          <a:prstGeom prst="line">
            <a:avLst/>
          </a:prstGeom>
          <a:noFill/>
          <a:ln w="25400">
            <a:solidFill>
              <a:schemeClr val="tx1"/>
            </a:solidFill>
            <a:round/>
            <a:headEnd/>
            <a:tailEnd/>
          </a:ln>
          <a:effectLst/>
        </p:spPr>
        <p:txBody>
          <a:bodyPr wrap="none" anchor="ctr"/>
          <a:lstStyle/>
          <a:p>
            <a:endParaRPr lang="en-US"/>
          </a:p>
        </p:txBody>
      </p:sp>
      <p:sp>
        <p:nvSpPr>
          <p:cNvPr id="977949" name="AutoShape 29"/>
          <p:cNvSpPr>
            <a:spLocks/>
          </p:cNvSpPr>
          <p:nvPr/>
        </p:nvSpPr>
        <p:spPr bwMode="auto">
          <a:xfrm rot="5371711">
            <a:off x="8290719" y="5699919"/>
            <a:ext cx="153987" cy="520700"/>
          </a:xfrm>
          <a:prstGeom prst="rightBrace">
            <a:avLst>
              <a:gd name="adj1" fmla="val 28179"/>
              <a:gd name="adj2" fmla="val 50000"/>
            </a:avLst>
          </a:prstGeom>
          <a:noFill/>
          <a:ln w="25400">
            <a:solidFill>
              <a:schemeClr val="tx1"/>
            </a:solidFill>
            <a:round/>
            <a:headEnd/>
            <a:tailEnd/>
          </a:ln>
          <a:effectLst/>
        </p:spPr>
        <p:txBody>
          <a:bodyPr wrap="none" anchor="ctr"/>
          <a:lstStyle/>
          <a:p>
            <a:endParaRPr lang="en-US"/>
          </a:p>
        </p:txBody>
      </p:sp>
      <p:sp>
        <p:nvSpPr>
          <p:cNvPr id="977950" name="Line 30"/>
          <p:cNvSpPr>
            <a:spLocks noChangeShapeType="1"/>
          </p:cNvSpPr>
          <p:nvPr/>
        </p:nvSpPr>
        <p:spPr bwMode="auto">
          <a:xfrm flipH="1">
            <a:off x="4752975" y="5246687"/>
            <a:ext cx="460375" cy="441325"/>
          </a:xfrm>
          <a:prstGeom prst="line">
            <a:avLst/>
          </a:prstGeom>
          <a:noFill/>
          <a:ln w="25400">
            <a:solidFill>
              <a:schemeClr val="tx1"/>
            </a:solidFill>
            <a:round/>
            <a:headEnd/>
            <a:tailEnd/>
          </a:ln>
          <a:effectLst/>
        </p:spPr>
        <p:txBody>
          <a:bodyPr wrap="none" anchor="ctr"/>
          <a:lstStyle/>
          <a:p>
            <a:endParaRPr lang="en-US"/>
          </a:p>
        </p:txBody>
      </p:sp>
      <p:sp>
        <p:nvSpPr>
          <p:cNvPr id="26" name="Rectangle 2"/>
          <p:cNvSpPr>
            <a:spLocks noGrp="1" noChangeArrowheads="1"/>
          </p:cNvSpPr>
          <p:nvPr>
            <p:ph type="title"/>
          </p:nvPr>
        </p:nvSpPr>
        <p:spPr>
          <a:xfrm>
            <a:off x="171450" y="533400"/>
            <a:ext cx="8543925" cy="914400"/>
          </a:xfrm>
        </p:spPr>
        <p:txBody>
          <a:bodyPr/>
          <a:lstStyle/>
          <a:p>
            <a:pPr marL="798513" indent="-798513" algn="ctr"/>
            <a:r>
              <a:rPr lang="en-US" sz="3200" b="1" dirty="0" smtClean="0">
                <a:solidFill>
                  <a:schemeClr val="bg2"/>
                </a:solidFill>
                <a:latin typeface="Times New Roman" pitchFamily="18" charset="0"/>
                <a:cs typeface="Times New Roman" pitchFamily="18" charset="0"/>
              </a:rPr>
              <a:t>DNA </a:t>
            </a:r>
            <a:r>
              <a:rPr lang="en-US" sz="3200" b="1" dirty="0">
                <a:solidFill>
                  <a:schemeClr val="bg2"/>
                </a:solidFill>
                <a:latin typeface="Times New Roman" pitchFamily="18" charset="0"/>
                <a:cs typeface="Times New Roman" pitchFamily="18" charset="0"/>
              </a:rPr>
              <a:t>packing in eukaryotic chromosomes helps regulate gene expression</a:t>
            </a: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698" name="Rectangle 2"/>
          <p:cNvSpPr>
            <a:spLocks noGrp="1" noChangeArrowheads="1"/>
          </p:cNvSpPr>
          <p:nvPr>
            <p:ph type="title"/>
          </p:nvPr>
        </p:nvSpPr>
        <p:spPr>
          <a:xfrm>
            <a:off x="171450" y="457200"/>
            <a:ext cx="8543925" cy="914400"/>
          </a:xfrm>
        </p:spPr>
        <p:txBody>
          <a:bodyPr/>
          <a:lstStyle/>
          <a:p>
            <a:pPr marL="798513" indent="-798513" algn="ctr"/>
            <a:r>
              <a:rPr lang="en-US" sz="3200" b="1" dirty="0" smtClean="0">
                <a:solidFill>
                  <a:schemeClr val="bg2"/>
                </a:solidFill>
                <a:latin typeface="Times New Roman" pitchFamily="18" charset="0"/>
                <a:cs typeface="Times New Roman" pitchFamily="18" charset="0"/>
              </a:rPr>
              <a:t> </a:t>
            </a:r>
            <a:r>
              <a:rPr lang="en-US" sz="3200" b="1" dirty="0">
                <a:solidFill>
                  <a:schemeClr val="bg2"/>
                </a:solidFill>
                <a:latin typeface="Times New Roman" pitchFamily="18" charset="0"/>
                <a:cs typeface="Times New Roman" pitchFamily="18" charset="0"/>
              </a:rPr>
              <a:t>Complex assemblies of proteins control eukaryotic transcription </a:t>
            </a:r>
          </a:p>
        </p:txBody>
      </p:sp>
      <p:sp>
        <p:nvSpPr>
          <p:cNvPr id="1053699" name="Rectangle 3"/>
          <p:cNvSpPr>
            <a:spLocks noGrp="1" noChangeArrowheads="1"/>
          </p:cNvSpPr>
          <p:nvPr>
            <p:ph type="body" idx="1"/>
          </p:nvPr>
        </p:nvSpPr>
        <p:spPr>
          <a:xfrm>
            <a:off x="47625" y="1627187"/>
            <a:ext cx="8534400" cy="5307013"/>
          </a:xfrm>
        </p:spPr>
        <p:txBody>
          <a:bodyPr/>
          <a:lstStyle/>
          <a:p>
            <a:pPr marL="457200" lvl="1" indent="-342900">
              <a:spcBef>
                <a:spcPct val="20000"/>
              </a:spcBef>
              <a:spcAft>
                <a:spcPct val="0"/>
              </a:spcAft>
            </a:pPr>
            <a:r>
              <a:rPr lang="en-US" sz="2800" b="1" dirty="0">
                <a:solidFill>
                  <a:schemeClr val="bg2"/>
                </a:solidFill>
                <a:latin typeface="Times New Roman" pitchFamily="18" charset="0"/>
                <a:cs typeface="Times New Roman" pitchFamily="18" charset="0"/>
              </a:rPr>
              <a:t>Regulatory proteins</a:t>
            </a:r>
            <a:r>
              <a:rPr lang="en-US" sz="2800" dirty="0">
                <a:solidFill>
                  <a:schemeClr val="bg2"/>
                </a:solidFill>
                <a:latin typeface="Times New Roman" pitchFamily="18" charset="0"/>
                <a:cs typeface="Times New Roman" pitchFamily="18" charset="0"/>
              </a:rPr>
              <a:t> that bind to control sequences</a:t>
            </a:r>
          </a:p>
          <a:p>
            <a:pPr marL="1144588" lvl="2" indent="-342900">
              <a:spcBef>
                <a:spcPct val="20000"/>
              </a:spcBef>
              <a:spcAft>
                <a:spcPct val="0"/>
              </a:spcAft>
              <a:buFontTx/>
              <a:buChar char="–"/>
            </a:pPr>
            <a:r>
              <a:rPr lang="en-US" sz="2400" b="1" dirty="0">
                <a:solidFill>
                  <a:schemeClr val="bg2"/>
                </a:solidFill>
                <a:latin typeface="Times New Roman" pitchFamily="18" charset="0"/>
                <a:cs typeface="Times New Roman" pitchFamily="18" charset="0"/>
              </a:rPr>
              <a:t>Transcription factors</a:t>
            </a:r>
            <a:r>
              <a:rPr lang="en-US" sz="2400" dirty="0">
                <a:solidFill>
                  <a:schemeClr val="bg2"/>
                </a:solidFill>
                <a:latin typeface="Times New Roman" pitchFamily="18" charset="0"/>
                <a:cs typeface="Times New Roman" pitchFamily="18" charset="0"/>
              </a:rPr>
              <a:t> promote RNA polymerase binding to the promoter</a:t>
            </a:r>
          </a:p>
          <a:p>
            <a:pPr marL="1144588" lvl="2" indent="-342900">
              <a:spcBef>
                <a:spcPct val="20000"/>
              </a:spcBef>
              <a:spcAft>
                <a:spcPct val="0"/>
              </a:spcAft>
              <a:buFontTx/>
              <a:buChar char="–"/>
            </a:pPr>
            <a:r>
              <a:rPr lang="en-US" sz="2400" dirty="0">
                <a:solidFill>
                  <a:schemeClr val="bg2"/>
                </a:solidFill>
                <a:latin typeface="Times New Roman" pitchFamily="18" charset="0"/>
                <a:cs typeface="Times New Roman" pitchFamily="18" charset="0"/>
              </a:rPr>
              <a:t>Activator proteins bind to DNA </a:t>
            </a:r>
            <a:r>
              <a:rPr lang="en-US" sz="2400" b="1" dirty="0">
                <a:solidFill>
                  <a:schemeClr val="bg2"/>
                </a:solidFill>
                <a:latin typeface="Times New Roman" pitchFamily="18" charset="0"/>
                <a:cs typeface="Times New Roman" pitchFamily="18" charset="0"/>
              </a:rPr>
              <a:t>enhancers</a:t>
            </a:r>
            <a:r>
              <a:rPr lang="en-US" sz="2400" dirty="0">
                <a:solidFill>
                  <a:schemeClr val="bg2"/>
                </a:solidFill>
                <a:latin typeface="Times New Roman" pitchFamily="18" charset="0"/>
                <a:cs typeface="Times New Roman" pitchFamily="18" charset="0"/>
              </a:rPr>
              <a:t> and interact with other transcription factors</a:t>
            </a:r>
          </a:p>
          <a:p>
            <a:pPr marL="1144588" lvl="2" indent="-342900">
              <a:spcBef>
                <a:spcPct val="20000"/>
              </a:spcBef>
              <a:spcAft>
                <a:spcPct val="0"/>
              </a:spcAft>
              <a:buFontTx/>
              <a:buChar char="–"/>
            </a:pPr>
            <a:r>
              <a:rPr lang="en-US" sz="2400" b="1" dirty="0">
                <a:solidFill>
                  <a:schemeClr val="bg2"/>
                </a:solidFill>
                <a:latin typeface="Times New Roman" pitchFamily="18" charset="0"/>
                <a:cs typeface="Times New Roman" pitchFamily="18" charset="0"/>
              </a:rPr>
              <a:t>Silencers</a:t>
            </a:r>
            <a:r>
              <a:rPr lang="en-US" sz="2400" dirty="0">
                <a:solidFill>
                  <a:schemeClr val="bg2"/>
                </a:solidFill>
                <a:latin typeface="Times New Roman" pitchFamily="18" charset="0"/>
                <a:cs typeface="Times New Roman" pitchFamily="18" charset="0"/>
              </a:rPr>
              <a:t> are repressors that inhibit transcription</a:t>
            </a:r>
          </a:p>
          <a:p>
            <a:pPr marL="457200" lvl="1" indent="-342900">
              <a:spcBef>
                <a:spcPct val="20000"/>
              </a:spcBef>
              <a:spcAft>
                <a:spcPct val="0"/>
              </a:spcAft>
            </a:pPr>
            <a:r>
              <a:rPr lang="en-US" sz="2800" b="1" dirty="0">
                <a:solidFill>
                  <a:schemeClr val="bg2"/>
                </a:solidFill>
                <a:latin typeface="Times New Roman" pitchFamily="18" charset="0"/>
                <a:cs typeface="Times New Roman" pitchFamily="18" charset="0"/>
              </a:rPr>
              <a:t>Control sequences</a:t>
            </a:r>
          </a:p>
          <a:p>
            <a:pPr marL="1144588" lvl="2" indent="-342900">
              <a:spcBef>
                <a:spcPct val="20000"/>
              </a:spcBef>
              <a:spcAft>
                <a:spcPct val="0"/>
              </a:spcAft>
              <a:buFontTx/>
              <a:buChar char="–"/>
            </a:pPr>
            <a:r>
              <a:rPr lang="en-US" sz="2400" b="1" dirty="0" smtClean="0">
                <a:solidFill>
                  <a:schemeClr val="bg2"/>
                </a:solidFill>
                <a:latin typeface="Times New Roman" pitchFamily="18" charset="0"/>
                <a:cs typeface="Times New Roman" pitchFamily="18" charset="0"/>
              </a:rPr>
              <a:t>Promoter – The gene “switch”</a:t>
            </a:r>
            <a:endParaRPr lang="en-US" sz="2400" b="1" dirty="0">
              <a:solidFill>
                <a:schemeClr val="bg2"/>
              </a:solidFill>
              <a:latin typeface="Times New Roman" pitchFamily="18" charset="0"/>
              <a:cs typeface="Times New Roman" pitchFamily="18" charset="0"/>
            </a:endParaRPr>
          </a:p>
          <a:p>
            <a:pPr marL="1144588" lvl="2" indent="-342900">
              <a:spcBef>
                <a:spcPct val="20000"/>
              </a:spcBef>
              <a:spcAft>
                <a:spcPct val="0"/>
              </a:spcAft>
              <a:buFontTx/>
              <a:buChar char="–"/>
            </a:pPr>
            <a:r>
              <a:rPr lang="en-US" sz="2400" b="1" dirty="0" smtClean="0">
                <a:solidFill>
                  <a:schemeClr val="bg2"/>
                </a:solidFill>
                <a:latin typeface="Times New Roman" pitchFamily="18" charset="0"/>
                <a:cs typeface="Times New Roman" pitchFamily="18" charset="0"/>
              </a:rPr>
              <a:t>Enhancer – The “transformer” of the gene circuit</a:t>
            </a:r>
            <a:endParaRPr lang="en-US" sz="2400" b="1" dirty="0">
              <a:solidFill>
                <a:schemeClr val="bg2"/>
              </a:solidFill>
              <a:latin typeface="Times New Roman" pitchFamily="18" charset="0"/>
              <a:cs typeface="Times New Roman" pitchFamily="18" charset="0"/>
            </a:endParaRPr>
          </a:p>
          <a:p>
            <a:pPr marL="1830388" lvl="3" indent="-342900">
              <a:spcBef>
                <a:spcPct val="20000"/>
              </a:spcBef>
              <a:spcAft>
                <a:spcPct val="0"/>
              </a:spcAft>
              <a:buFontTx/>
              <a:buChar char="–"/>
            </a:pPr>
            <a:r>
              <a:rPr lang="en-US" sz="2400" dirty="0">
                <a:solidFill>
                  <a:schemeClr val="bg2"/>
                </a:solidFill>
                <a:latin typeface="Times New Roman" pitchFamily="18" charset="0"/>
                <a:cs typeface="Times New Roman" pitchFamily="18" charset="0"/>
              </a:rPr>
              <a:t>Related genes located on different chromosomes can be controlled by similar enhancer sequences</a:t>
            </a:r>
          </a:p>
        </p:txBody>
      </p:sp>
      <p:sp>
        <p:nvSpPr>
          <p:cNvPr id="105370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02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82024" name="Picture 8" descr="11_05GeneExpressControl-U"/>
          <p:cNvPicPr>
            <a:picLocks noChangeAspect="1" noChangeArrowheads="1"/>
          </p:cNvPicPr>
          <p:nvPr/>
        </p:nvPicPr>
        <p:blipFill>
          <a:blip r:embed="rId5" cstate="print"/>
          <a:srcRect/>
          <a:stretch>
            <a:fillRect/>
          </a:stretch>
        </p:blipFill>
        <p:spPr bwMode="auto">
          <a:xfrm>
            <a:off x="1169988" y="136525"/>
            <a:ext cx="6804025" cy="6584950"/>
          </a:xfrm>
          <a:prstGeom prst="rect">
            <a:avLst/>
          </a:prstGeom>
          <a:noFill/>
        </p:spPr>
      </p:pic>
      <p:sp>
        <p:nvSpPr>
          <p:cNvPr id="982025" name="Text Box 9"/>
          <p:cNvSpPr txBox="1">
            <a:spLocks noChangeArrowheads="1"/>
          </p:cNvSpPr>
          <p:nvPr/>
        </p:nvSpPr>
        <p:spPr bwMode="auto">
          <a:xfrm>
            <a:off x="2046288" y="133350"/>
            <a:ext cx="1257300" cy="271463"/>
          </a:xfrm>
          <a:prstGeom prst="rect">
            <a:avLst/>
          </a:prstGeom>
          <a:noFill/>
          <a:ln w="9525">
            <a:noFill/>
            <a:miter lim="800000"/>
            <a:headEnd/>
            <a:tailEnd/>
          </a:ln>
          <a:effectLst/>
        </p:spPr>
        <p:txBody>
          <a:bodyPr wrap="none" lIns="0" tIns="0" rIns="0" bIns="0"/>
          <a:lstStyle/>
          <a:p>
            <a:pPr algn="l">
              <a:lnSpc>
                <a:spcPct val="90000"/>
              </a:lnSpc>
            </a:pPr>
            <a:r>
              <a:rPr lang="en-US" sz="1900" b="1"/>
              <a:t>Enhancers</a:t>
            </a:r>
          </a:p>
        </p:txBody>
      </p:sp>
      <p:sp>
        <p:nvSpPr>
          <p:cNvPr id="982026" name="Text Box 10"/>
          <p:cNvSpPr txBox="1">
            <a:spLocks noChangeArrowheads="1"/>
          </p:cNvSpPr>
          <p:nvPr/>
        </p:nvSpPr>
        <p:spPr bwMode="auto">
          <a:xfrm>
            <a:off x="3008313" y="2403475"/>
            <a:ext cx="1022350" cy="525463"/>
          </a:xfrm>
          <a:prstGeom prst="rect">
            <a:avLst/>
          </a:prstGeom>
          <a:noFill/>
          <a:ln w="9525">
            <a:noFill/>
            <a:miter lim="800000"/>
            <a:headEnd/>
            <a:tailEnd/>
          </a:ln>
          <a:effectLst/>
        </p:spPr>
        <p:txBody>
          <a:bodyPr wrap="none" lIns="0" tIns="0" rIns="0" bIns="0"/>
          <a:lstStyle/>
          <a:p>
            <a:pPr algn="l">
              <a:lnSpc>
                <a:spcPct val="90000"/>
              </a:lnSpc>
            </a:pPr>
            <a:r>
              <a:rPr lang="en-US" sz="1900" b="1"/>
              <a:t>Other</a:t>
            </a:r>
          </a:p>
          <a:p>
            <a:pPr algn="l">
              <a:lnSpc>
                <a:spcPct val="90000"/>
              </a:lnSpc>
            </a:pPr>
            <a:r>
              <a:rPr lang="en-US" sz="1900" b="1"/>
              <a:t>proteins</a:t>
            </a:r>
          </a:p>
        </p:txBody>
      </p:sp>
      <p:sp>
        <p:nvSpPr>
          <p:cNvPr id="982027" name="Text Box 11"/>
          <p:cNvSpPr txBox="1">
            <a:spLocks noChangeArrowheads="1"/>
          </p:cNvSpPr>
          <p:nvPr/>
        </p:nvSpPr>
        <p:spPr bwMode="auto">
          <a:xfrm>
            <a:off x="1611313" y="1092200"/>
            <a:ext cx="527050" cy="246063"/>
          </a:xfrm>
          <a:prstGeom prst="rect">
            <a:avLst/>
          </a:prstGeom>
          <a:noFill/>
          <a:ln w="9525">
            <a:noFill/>
            <a:miter lim="800000"/>
            <a:headEnd/>
            <a:tailEnd/>
          </a:ln>
          <a:effectLst/>
        </p:spPr>
        <p:txBody>
          <a:bodyPr wrap="none" lIns="0" tIns="0" rIns="0" bIns="0"/>
          <a:lstStyle/>
          <a:p>
            <a:pPr algn="l">
              <a:lnSpc>
                <a:spcPct val="90000"/>
              </a:lnSpc>
            </a:pPr>
            <a:r>
              <a:rPr lang="en-US" sz="1900" b="1"/>
              <a:t>DNA</a:t>
            </a:r>
          </a:p>
        </p:txBody>
      </p:sp>
      <p:sp>
        <p:nvSpPr>
          <p:cNvPr id="982028" name="Text Box 12"/>
          <p:cNvSpPr txBox="1">
            <a:spLocks noChangeArrowheads="1"/>
          </p:cNvSpPr>
          <p:nvPr/>
        </p:nvSpPr>
        <p:spPr bwMode="auto">
          <a:xfrm>
            <a:off x="1233488" y="2063750"/>
            <a:ext cx="1489075" cy="481013"/>
          </a:xfrm>
          <a:prstGeom prst="rect">
            <a:avLst/>
          </a:prstGeom>
          <a:noFill/>
          <a:ln w="9525">
            <a:noFill/>
            <a:miter lim="800000"/>
            <a:headEnd/>
            <a:tailEnd/>
          </a:ln>
          <a:effectLst/>
        </p:spPr>
        <p:txBody>
          <a:bodyPr wrap="none" lIns="0" tIns="0" rIns="0" bIns="0"/>
          <a:lstStyle/>
          <a:p>
            <a:pPr algn="l">
              <a:lnSpc>
                <a:spcPct val="90000"/>
              </a:lnSpc>
            </a:pPr>
            <a:r>
              <a:rPr lang="en-US" sz="1900" b="1"/>
              <a:t>Transcription</a:t>
            </a:r>
          </a:p>
          <a:p>
            <a:pPr algn="l">
              <a:lnSpc>
                <a:spcPct val="90000"/>
              </a:lnSpc>
            </a:pPr>
            <a:r>
              <a:rPr lang="en-US" sz="1900" b="1"/>
              <a:t>factors</a:t>
            </a:r>
          </a:p>
        </p:txBody>
      </p:sp>
      <p:sp>
        <p:nvSpPr>
          <p:cNvPr id="982029" name="Text Box 13"/>
          <p:cNvSpPr txBox="1">
            <a:spLocks noChangeArrowheads="1"/>
          </p:cNvSpPr>
          <p:nvPr/>
        </p:nvSpPr>
        <p:spPr bwMode="auto">
          <a:xfrm>
            <a:off x="3008313" y="1444625"/>
            <a:ext cx="993775" cy="509588"/>
          </a:xfrm>
          <a:prstGeom prst="rect">
            <a:avLst/>
          </a:prstGeom>
          <a:noFill/>
          <a:ln w="9525">
            <a:noFill/>
            <a:miter lim="800000"/>
            <a:headEnd/>
            <a:tailEnd/>
          </a:ln>
          <a:effectLst/>
        </p:spPr>
        <p:txBody>
          <a:bodyPr wrap="none" lIns="0" tIns="0" rIns="0" bIns="0"/>
          <a:lstStyle/>
          <a:p>
            <a:pPr algn="l">
              <a:lnSpc>
                <a:spcPct val="90000"/>
              </a:lnSpc>
            </a:pPr>
            <a:r>
              <a:rPr lang="en-US" sz="1900" b="1"/>
              <a:t>Activator</a:t>
            </a:r>
          </a:p>
          <a:p>
            <a:pPr algn="l">
              <a:lnSpc>
                <a:spcPct val="90000"/>
              </a:lnSpc>
            </a:pPr>
            <a:r>
              <a:rPr lang="en-US" sz="1900" b="1"/>
              <a:t>proteins</a:t>
            </a:r>
          </a:p>
        </p:txBody>
      </p:sp>
      <p:sp>
        <p:nvSpPr>
          <p:cNvPr id="982030" name="AutoShape 14"/>
          <p:cNvSpPr>
            <a:spLocks/>
          </p:cNvSpPr>
          <p:nvPr/>
        </p:nvSpPr>
        <p:spPr bwMode="auto">
          <a:xfrm>
            <a:off x="2790825" y="1435100"/>
            <a:ext cx="215900" cy="1555750"/>
          </a:xfrm>
          <a:prstGeom prst="leftBrace">
            <a:avLst>
              <a:gd name="adj1" fmla="val 60049"/>
              <a:gd name="adj2" fmla="val 50000"/>
            </a:avLst>
          </a:prstGeom>
          <a:noFill/>
          <a:ln w="25400">
            <a:solidFill>
              <a:schemeClr val="tx1"/>
            </a:solidFill>
            <a:round/>
            <a:headEnd/>
            <a:tailEnd/>
          </a:ln>
          <a:effectLst/>
        </p:spPr>
        <p:txBody>
          <a:bodyPr wrap="none" anchor="ctr"/>
          <a:lstStyle/>
          <a:p>
            <a:endParaRPr lang="en-US"/>
          </a:p>
        </p:txBody>
      </p:sp>
      <p:sp>
        <p:nvSpPr>
          <p:cNvPr id="982031" name="Line 15"/>
          <p:cNvSpPr>
            <a:spLocks noChangeShapeType="1"/>
          </p:cNvSpPr>
          <p:nvPr/>
        </p:nvSpPr>
        <p:spPr bwMode="auto">
          <a:xfrm flipV="1">
            <a:off x="2038350" y="396875"/>
            <a:ext cx="628650" cy="438150"/>
          </a:xfrm>
          <a:prstGeom prst="line">
            <a:avLst/>
          </a:prstGeom>
          <a:noFill/>
          <a:ln w="25400">
            <a:solidFill>
              <a:schemeClr val="tx1"/>
            </a:solidFill>
            <a:round/>
            <a:headEnd/>
            <a:tailEnd/>
          </a:ln>
          <a:effectLst/>
        </p:spPr>
        <p:txBody>
          <a:bodyPr wrap="none" anchor="ctr"/>
          <a:lstStyle/>
          <a:p>
            <a:endParaRPr lang="en-US"/>
          </a:p>
        </p:txBody>
      </p:sp>
      <p:sp>
        <p:nvSpPr>
          <p:cNvPr id="982032" name="Line 16"/>
          <p:cNvSpPr>
            <a:spLocks noChangeShapeType="1"/>
          </p:cNvSpPr>
          <p:nvPr/>
        </p:nvSpPr>
        <p:spPr bwMode="auto">
          <a:xfrm>
            <a:off x="2667000" y="393700"/>
            <a:ext cx="619125" cy="444500"/>
          </a:xfrm>
          <a:prstGeom prst="line">
            <a:avLst/>
          </a:prstGeom>
          <a:noFill/>
          <a:ln w="25400">
            <a:solidFill>
              <a:schemeClr val="tx1"/>
            </a:solidFill>
            <a:round/>
            <a:headEnd/>
            <a:tailEnd/>
          </a:ln>
          <a:effectLst/>
        </p:spPr>
        <p:txBody>
          <a:bodyPr wrap="none" anchor="ctr"/>
          <a:lstStyle/>
          <a:p>
            <a:endParaRPr lang="en-US"/>
          </a:p>
        </p:txBody>
      </p:sp>
      <p:sp>
        <p:nvSpPr>
          <p:cNvPr id="982033" name="Text Box 17"/>
          <p:cNvSpPr txBox="1">
            <a:spLocks noChangeArrowheads="1"/>
          </p:cNvSpPr>
          <p:nvPr/>
        </p:nvSpPr>
        <p:spPr bwMode="auto">
          <a:xfrm>
            <a:off x="2427288" y="3492500"/>
            <a:ext cx="1943100" cy="255588"/>
          </a:xfrm>
          <a:prstGeom prst="rect">
            <a:avLst/>
          </a:prstGeom>
          <a:noFill/>
          <a:ln w="9525">
            <a:noFill/>
            <a:miter lim="800000"/>
            <a:headEnd/>
            <a:tailEnd/>
          </a:ln>
          <a:effectLst/>
        </p:spPr>
        <p:txBody>
          <a:bodyPr wrap="none" lIns="0" tIns="0" rIns="0" bIns="0"/>
          <a:lstStyle/>
          <a:p>
            <a:pPr algn="l">
              <a:lnSpc>
                <a:spcPct val="90000"/>
              </a:lnSpc>
            </a:pPr>
            <a:r>
              <a:rPr lang="en-US" sz="1900" b="1"/>
              <a:t>RNA polymerase</a:t>
            </a:r>
          </a:p>
        </p:txBody>
      </p:sp>
      <p:sp>
        <p:nvSpPr>
          <p:cNvPr id="982034" name="Text Box 18"/>
          <p:cNvSpPr txBox="1">
            <a:spLocks noChangeArrowheads="1"/>
          </p:cNvSpPr>
          <p:nvPr/>
        </p:nvSpPr>
        <p:spPr bwMode="auto">
          <a:xfrm>
            <a:off x="5837238" y="141288"/>
            <a:ext cx="1257300" cy="271462"/>
          </a:xfrm>
          <a:prstGeom prst="rect">
            <a:avLst/>
          </a:prstGeom>
          <a:noFill/>
          <a:ln w="9525">
            <a:noFill/>
            <a:miter lim="800000"/>
            <a:headEnd/>
            <a:tailEnd/>
          </a:ln>
          <a:effectLst/>
        </p:spPr>
        <p:txBody>
          <a:bodyPr wrap="none" lIns="0" tIns="0" rIns="0" bIns="0"/>
          <a:lstStyle/>
          <a:p>
            <a:pPr algn="l">
              <a:lnSpc>
                <a:spcPct val="90000"/>
              </a:lnSpc>
            </a:pPr>
            <a:r>
              <a:rPr lang="en-US" sz="1900" b="1"/>
              <a:t>Promoter</a:t>
            </a:r>
          </a:p>
        </p:txBody>
      </p:sp>
      <p:sp>
        <p:nvSpPr>
          <p:cNvPr id="982035" name="Line 19"/>
          <p:cNvSpPr>
            <a:spLocks noChangeShapeType="1"/>
          </p:cNvSpPr>
          <p:nvPr/>
        </p:nvSpPr>
        <p:spPr bwMode="auto">
          <a:xfrm>
            <a:off x="6369050" y="401638"/>
            <a:ext cx="0" cy="523875"/>
          </a:xfrm>
          <a:prstGeom prst="line">
            <a:avLst/>
          </a:prstGeom>
          <a:noFill/>
          <a:ln w="25400">
            <a:solidFill>
              <a:schemeClr val="tx1"/>
            </a:solidFill>
            <a:round/>
            <a:headEnd/>
            <a:tailEnd/>
          </a:ln>
          <a:effectLst/>
        </p:spPr>
        <p:txBody>
          <a:bodyPr wrap="none" anchor="ctr"/>
          <a:lstStyle/>
          <a:p>
            <a:endParaRPr lang="en-US"/>
          </a:p>
        </p:txBody>
      </p:sp>
      <p:sp>
        <p:nvSpPr>
          <p:cNvPr id="982036" name="Text Box 20"/>
          <p:cNvSpPr txBox="1">
            <a:spLocks noChangeArrowheads="1"/>
          </p:cNvSpPr>
          <p:nvPr/>
        </p:nvSpPr>
        <p:spPr bwMode="auto">
          <a:xfrm>
            <a:off x="7075488" y="508000"/>
            <a:ext cx="635000" cy="255588"/>
          </a:xfrm>
          <a:prstGeom prst="rect">
            <a:avLst/>
          </a:prstGeom>
          <a:noFill/>
          <a:ln w="9525">
            <a:noFill/>
            <a:miter lim="800000"/>
            <a:headEnd/>
            <a:tailEnd/>
          </a:ln>
          <a:effectLst/>
        </p:spPr>
        <p:txBody>
          <a:bodyPr wrap="none" lIns="0" tIns="0" rIns="0" bIns="0"/>
          <a:lstStyle/>
          <a:p>
            <a:pPr algn="l">
              <a:lnSpc>
                <a:spcPct val="90000"/>
              </a:lnSpc>
            </a:pPr>
            <a:r>
              <a:rPr lang="en-US" sz="1900" b="1"/>
              <a:t>Gene</a:t>
            </a:r>
          </a:p>
        </p:txBody>
      </p:sp>
      <p:sp>
        <p:nvSpPr>
          <p:cNvPr id="982037" name="Text Box 21"/>
          <p:cNvSpPr txBox="1">
            <a:spLocks noChangeArrowheads="1"/>
          </p:cNvSpPr>
          <p:nvPr/>
        </p:nvSpPr>
        <p:spPr bwMode="auto">
          <a:xfrm>
            <a:off x="1565275" y="5489575"/>
            <a:ext cx="1025525" cy="500063"/>
          </a:xfrm>
          <a:prstGeom prst="rect">
            <a:avLst/>
          </a:prstGeom>
          <a:noFill/>
          <a:ln w="9525">
            <a:noFill/>
            <a:miter lim="800000"/>
            <a:headEnd/>
            <a:tailEnd/>
          </a:ln>
          <a:effectLst/>
        </p:spPr>
        <p:txBody>
          <a:bodyPr wrap="none" lIns="0" tIns="0" rIns="0" bIns="0"/>
          <a:lstStyle/>
          <a:p>
            <a:pPr algn="l">
              <a:lnSpc>
                <a:spcPct val="90000"/>
              </a:lnSpc>
            </a:pPr>
            <a:r>
              <a:rPr lang="en-US" sz="1900" b="1"/>
              <a:t>Bending</a:t>
            </a:r>
          </a:p>
          <a:p>
            <a:pPr algn="l">
              <a:lnSpc>
                <a:spcPct val="90000"/>
              </a:lnSpc>
            </a:pPr>
            <a:r>
              <a:rPr lang="en-US" sz="1900" b="1"/>
              <a:t>of DNA</a:t>
            </a:r>
          </a:p>
        </p:txBody>
      </p:sp>
      <p:sp>
        <p:nvSpPr>
          <p:cNvPr id="982038" name="Text Box 22"/>
          <p:cNvSpPr txBox="1">
            <a:spLocks noChangeArrowheads="1"/>
          </p:cNvSpPr>
          <p:nvPr/>
        </p:nvSpPr>
        <p:spPr bwMode="auto">
          <a:xfrm>
            <a:off x="5930900" y="6265863"/>
            <a:ext cx="1943100" cy="255587"/>
          </a:xfrm>
          <a:prstGeom prst="rect">
            <a:avLst/>
          </a:prstGeom>
          <a:noFill/>
          <a:ln w="9525">
            <a:noFill/>
            <a:miter lim="800000"/>
            <a:headEnd/>
            <a:tailEnd/>
          </a:ln>
          <a:effectLst/>
        </p:spPr>
        <p:txBody>
          <a:bodyPr wrap="none" lIns="0" tIns="0" rIns="0" bIns="0"/>
          <a:lstStyle/>
          <a:p>
            <a:pPr algn="l">
              <a:lnSpc>
                <a:spcPct val="90000"/>
              </a:lnSpc>
            </a:pPr>
            <a:r>
              <a:rPr lang="en-US" sz="1900" b="1"/>
              <a:t>Transcription</a:t>
            </a: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28600"/>
            <a:ext cx="8229600" cy="914400"/>
          </a:xfrm>
        </p:spPr>
        <p:txBody>
          <a:bodyPr/>
          <a:lstStyle/>
          <a:p>
            <a:pPr algn="ctr" eaLnBrk="1" hangingPunct="1"/>
            <a:r>
              <a:rPr lang="en-US" sz="4000" b="1" dirty="0" smtClean="0">
                <a:solidFill>
                  <a:schemeClr val="bg2"/>
                </a:solidFill>
                <a:latin typeface="Times New Roman" pitchFamily="18" charset="0"/>
                <a:cs typeface="Times New Roman" pitchFamily="18" charset="0"/>
              </a:rPr>
              <a:t>Gene Regulation in Eukaryotes</a:t>
            </a:r>
          </a:p>
        </p:txBody>
      </p:sp>
      <p:sp>
        <p:nvSpPr>
          <p:cNvPr id="57348" name="Rectangle 5"/>
          <p:cNvSpPr>
            <a:spLocks noChangeArrowheads="1"/>
          </p:cNvSpPr>
          <p:nvPr/>
        </p:nvSpPr>
        <p:spPr bwMode="auto">
          <a:xfrm>
            <a:off x="-76200" y="1066800"/>
            <a:ext cx="4876800" cy="4876800"/>
          </a:xfrm>
          <a:prstGeom prst="rect">
            <a:avLst/>
          </a:prstGeom>
          <a:noFill/>
          <a:ln w="9525">
            <a:noFill/>
            <a:miter lim="800000"/>
            <a:headEnd/>
            <a:tailEnd/>
          </a:ln>
        </p:spPr>
        <p:txBody>
          <a:bodyPr/>
          <a:lstStyle/>
          <a:p>
            <a:pPr marL="609600" indent="-609600" eaLnBrk="0" hangingPunct="0">
              <a:spcBef>
                <a:spcPct val="20000"/>
              </a:spcBef>
              <a:buFontTx/>
              <a:buChar char="•"/>
            </a:pPr>
            <a:r>
              <a:rPr lang="en-US" sz="2500" b="1" u="sng" dirty="0">
                <a:solidFill>
                  <a:schemeClr val="bg2"/>
                </a:solidFill>
                <a:latin typeface="Times New Roman" pitchFamily="18" charset="0"/>
                <a:cs typeface="Times New Roman" pitchFamily="18" charset="0"/>
              </a:rPr>
              <a:t>Regulatory proteins </a:t>
            </a:r>
            <a:r>
              <a:rPr lang="en-US" sz="2500" dirty="0">
                <a:solidFill>
                  <a:schemeClr val="bg2"/>
                </a:solidFill>
                <a:latin typeface="Times New Roman" pitchFamily="18" charset="0"/>
                <a:cs typeface="Times New Roman" pitchFamily="18" charset="0"/>
              </a:rPr>
              <a:t>can bind to a gene’s promoter region and alter transcription</a:t>
            </a:r>
          </a:p>
          <a:p>
            <a:pPr marL="609600" indent="-609600" eaLnBrk="0" hangingPunct="0">
              <a:spcBef>
                <a:spcPct val="20000"/>
              </a:spcBef>
            </a:pPr>
            <a:endParaRPr lang="en-US" sz="2500" dirty="0">
              <a:solidFill>
                <a:schemeClr val="bg2"/>
              </a:solidFill>
              <a:latin typeface="Times New Roman" pitchFamily="18" charset="0"/>
              <a:cs typeface="Times New Roman" pitchFamily="18" charset="0"/>
            </a:endParaRPr>
          </a:p>
          <a:p>
            <a:pPr marL="990600" lvl="1" indent="-533400" eaLnBrk="0" hangingPunct="0">
              <a:spcBef>
                <a:spcPct val="20000"/>
              </a:spcBef>
              <a:buFontTx/>
              <a:buChar char="–"/>
            </a:pPr>
            <a:r>
              <a:rPr lang="en-US" sz="2500" dirty="0">
                <a:solidFill>
                  <a:schemeClr val="bg2"/>
                </a:solidFill>
                <a:latin typeface="Times New Roman" pitchFamily="18" charset="0"/>
                <a:cs typeface="Times New Roman" pitchFamily="18" charset="0"/>
              </a:rPr>
              <a:t>The protein hormone </a:t>
            </a:r>
            <a:r>
              <a:rPr lang="en-US" sz="2500" b="1" dirty="0">
                <a:solidFill>
                  <a:schemeClr val="bg2"/>
                </a:solidFill>
                <a:latin typeface="Times New Roman" pitchFamily="18" charset="0"/>
                <a:cs typeface="Times New Roman" pitchFamily="18" charset="0"/>
              </a:rPr>
              <a:t>estrogen</a:t>
            </a:r>
            <a:r>
              <a:rPr lang="en-US" sz="2500" dirty="0">
                <a:solidFill>
                  <a:schemeClr val="bg2"/>
                </a:solidFill>
                <a:latin typeface="Times New Roman" pitchFamily="18" charset="0"/>
                <a:cs typeface="Times New Roman" pitchFamily="18" charset="0"/>
              </a:rPr>
              <a:t> causes binding of a protein to certain gene promoters like those of egg protein </a:t>
            </a:r>
            <a:r>
              <a:rPr lang="en-US" sz="2500" b="1" dirty="0">
                <a:solidFill>
                  <a:schemeClr val="bg2"/>
                </a:solidFill>
                <a:latin typeface="Times New Roman" pitchFamily="18" charset="0"/>
                <a:cs typeface="Times New Roman" pitchFamily="18" charset="0"/>
              </a:rPr>
              <a:t>albumin</a:t>
            </a:r>
            <a:r>
              <a:rPr lang="en-US" sz="2500" dirty="0">
                <a:solidFill>
                  <a:schemeClr val="bg2"/>
                </a:solidFill>
                <a:latin typeface="Times New Roman" pitchFamily="18" charset="0"/>
                <a:cs typeface="Times New Roman" pitchFamily="18" charset="0"/>
              </a:rPr>
              <a:t>, activating transcription</a:t>
            </a:r>
          </a:p>
          <a:p>
            <a:pPr marL="990600" lvl="1" indent="-533400" eaLnBrk="0" hangingPunct="0">
              <a:spcBef>
                <a:spcPct val="20000"/>
              </a:spcBef>
            </a:pPr>
            <a:r>
              <a:rPr lang="en-US" sz="2500" dirty="0">
                <a:solidFill>
                  <a:schemeClr val="bg2"/>
                </a:solidFill>
                <a:latin typeface="Times New Roman" pitchFamily="18" charset="0"/>
                <a:cs typeface="Times New Roman" pitchFamily="18" charset="0"/>
              </a:rPr>
              <a:t>      e.g. During winter, estrogen levels are low and hence birds do not breed and lay eggs</a:t>
            </a:r>
          </a:p>
        </p:txBody>
      </p:sp>
      <p:pic>
        <p:nvPicPr>
          <p:cNvPr id="57349" name="Picture 5"/>
          <p:cNvPicPr>
            <a:picLocks noChangeAspect="1" noChangeArrowheads="1"/>
          </p:cNvPicPr>
          <p:nvPr/>
        </p:nvPicPr>
        <p:blipFill>
          <a:blip r:embed="rId2" cstate="print"/>
          <a:srcRect/>
          <a:stretch>
            <a:fillRect/>
          </a:stretch>
        </p:blipFill>
        <p:spPr bwMode="auto">
          <a:xfrm>
            <a:off x="5029200" y="1905000"/>
            <a:ext cx="3875714"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457200"/>
            <a:ext cx="8229600" cy="914400"/>
          </a:xfrm>
        </p:spPr>
        <p:txBody>
          <a:bodyPr/>
          <a:lstStyle/>
          <a:p>
            <a:pPr algn="ctr" eaLnBrk="1" hangingPunct="1"/>
            <a:r>
              <a:rPr lang="en-US" sz="4000" b="1" smtClean="0">
                <a:solidFill>
                  <a:schemeClr val="bg2"/>
                </a:solidFill>
                <a:latin typeface="Times New Roman" pitchFamily="18" charset="0"/>
                <a:cs typeface="Times New Roman" pitchFamily="18" charset="0"/>
              </a:rPr>
              <a:t>Gene Regulation in Eukaryotes</a:t>
            </a:r>
          </a:p>
        </p:txBody>
      </p:sp>
      <p:sp>
        <p:nvSpPr>
          <p:cNvPr id="58371" name="Rectangle 3"/>
          <p:cNvSpPr>
            <a:spLocks noGrp="1" noChangeArrowheads="1"/>
          </p:cNvSpPr>
          <p:nvPr>
            <p:ph type="body" idx="1"/>
          </p:nvPr>
        </p:nvSpPr>
        <p:spPr>
          <a:xfrm>
            <a:off x="457200" y="1600200"/>
            <a:ext cx="3886200" cy="5029200"/>
          </a:xfrm>
        </p:spPr>
        <p:txBody>
          <a:bodyPr/>
          <a:lstStyle/>
          <a:p>
            <a:pPr eaLnBrk="1" hangingPunct="1"/>
            <a:endParaRPr lang="en-US" sz="1400" smtClean="0"/>
          </a:p>
          <a:p>
            <a:pPr lvl="1" eaLnBrk="1" hangingPunct="1"/>
            <a:endParaRPr lang="en-US" b="1" i="1" smtClean="0">
              <a:solidFill>
                <a:srgbClr val="990099"/>
              </a:solidFill>
            </a:endParaRPr>
          </a:p>
        </p:txBody>
      </p:sp>
      <p:sp>
        <p:nvSpPr>
          <p:cNvPr id="58372" name="Rectangle 5"/>
          <p:cNvSpPr>
            <a:spLocks noChangeArrowheads="1"/>
          </p:cNvSpPr>
          <p:nvPr/>
        </p:nvSpPr>
        <p:spPr bwMode="auto">
          <a:xfrm>
            <a:off x="228600" y="1447800"/>
            <a:ext cx="4191000" cy="4876800"/>
          </a:xfrm>
          <a:prstGeom prst="rect">
            <a:avLst/>
          </a:prstGeom>
          <a:noFill/>
          <a:ln w="9525">
            <a:noFill/>
            <a:miter lim="800000"/>
            <a:headEnd/>
            <a:tailEnd/>
          </a:ln>
        </p:spPr>
        <p:txBody>
          <a:bodyPr/>
          <a:lstStyle/>
          <a:p>
            <a:pPr marL="609600" indent="-609600" eaLnBrk="0" hangingPunct="0">
              <a:spcBef>
                <a:spcPct val="20000"/>
              </a:spcBef>
              <a:buFontTx/>
              <a:buChar char="•"/>
            </a:pPr>
            <a:r>
              <a:rPr lang="en-US" sz="2800" b="1">
                <a:solidFill>
                  <a:schemeClr val="bg2"/>
                </a:solidFill>
                <a:latin typeface="Times New Roman" pitchFamily="18" charset="0"/>
                <a:cs typeface="Times New Roman" pitchFamily="18" charset="0"/>
              </a:rPr>
              <a:t>Condensed or tightly wound DNA can make genes inaccessible to RNA polymerase</a:t>
            </a:r>
          </a:p>
          <a:p>
            <a:pPr marL="609600" indent="-609600" eaLnBrk="0" hangingPunct="0">
              <a:spcBef>
                <a:spcPct val="20000"/>
              </a:spcBef>
              <a:buFontTx/>
              <a:buChar char="•"/>
            </a:pPr>
            <a:endParaRPr lang="en-US" sz="2800" b="1">
              <a:solidFill>
                <a:schemeClr val="bg2"/>
              </a:solidFill>
              <a:latin typeface="Times New Roman" pitchFamily="18" charset="0"/>
              <a:cs typeface="Times New Roman" pitchFamily="18" charset="0"/>
            </a:endParaRPr>
          </a:p>
          <a:p>
            <a:pPr marL="609600" indent="-609600" eaLnBrk="0" hangingPunct="0">
              <a:spcBef>
                <a:spcPct val="20000"/>
              </a:spcBef>
              <a:buFontTx/>
              <a:buChar char="•"/>
            </a:pPr>
            <a:r>
              <a:rPr lang="en-US" sz="2800" b="1">
                <a:solidFill>
                  <a:schemeClr val="bg2"/>
                </a:solidFill>
                <a:latin typeface="Times New Roman" pitchFamily="18" charset="0"/>
                <a:cs typeface="Times New Roman" pitchFamily="18" charset="0"/>
              </a:rPr>
              <a:t>Whole chromosomes can be condensed and inactivated (e.g. </a:t>
            </a:r>
            <a:r>
              <a:rPr lang="en-US" sz="2800" b="1" u="sng">
                <a:solidFill>
                  <a:schemeClr val="bg2"/>
                </a:solidFill>
                <a:latin typeface="Times New Roman" pitchFamily="18" charset="0"/>
                <a:cs typeface="Times New Roman" pitchFamily="18" charset="0"/>
              </a:rPr>
              <a:t>Barr bodies </a:t>
            </a:r>
            <a:r>
              <a:rPr lang="en-US" sz="2800" b="1">
                <a:solidFill>
                  <a:schemeClr val="bg2"/>
                </a:solidFill>
                <a:latin typeface="Times New Roman" pitchFamily="18" charset="0"/>
                <a:cs typeface="Times New Roman" pitchFamily="18" charset="0"/>
              </a:rPr>
              <a:t>in female mammals)</a:t>
            </a:r>
          </a:p>
        </p:txBody>
      </p:sp>
      <p:pic>
        <p:nvPicPr>
          <p:cNvPr id="58373" name="Picture 2" descr="10_F12"/>
          <p:cNvPicPr>
            <a:picLocks noChangeAspect="1" noChangeArrowheads="1"/>
          </p:cNvPicPr>
          <p:nvPr/>
        </p:nvPicPr>
        <p:blipFill>
          <a:blip r:embed="rId2" cstate="print"/>
          <a:srcRect l="25681" r="23633" b="5930"/>
          <a:stretch>
            <a:fillRect/>
          </a:stretch>
        </p:blipFill>
        <p:spPr bwMode="auto">
          <a:xfrm>
            <a:off x="5105400" y="1447800"/>
            <a:ext cx="3230563"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28600"/>
            <a:ext cx="8229600" cy="1143000"/>
          </a:xfrm>
        </p:spPr>
        <p:txBody>
          <a:bodyPr/>
          <a:lstStyle/>
          <a:p>
            <a:pPr algn="ctr" eaLnBrk="1" hangingPunct="1"/>
            <a:r>
              <a:rPr lang="en-US" sz="4000" b="1" smtClean="0">
                <a:solidFill>
                  <a:schemeClr val="bg2"/>
                </a:solidFill>
                <a:latin typeface="Times New Roman" pitchFamily="18" charset="0"/>
                <a:cs typeface="Times New Roman" pitchFamily="18" charset="0"/>
              </a:rPr>
              <a:t>Gene Regulation – Cat  Fur</a:t>
            </a:r>
          </a:p>
        </p:txBody>
      </p:sp>
      <p:sp>
        <p:nvSpPr>
          <p:cNvPr id="59395" name="Rectangle 3"/>
          <p:cNvSpPr>
            <a:spLocks noGrp="1" noChangeArrowheads="1"/>
          </p:cNvSpPr>
          <p:nvPr>
            <p:ph type="body" idx="1"/>
          </p:nvPr>
        </p:nvSpPr>
        <p:spPr>
          <a:xfrm>
            <a:off x="152400" y="1295400"/>
            <a:ext cx="4267200" cy="5029200"/>
          </a:xfrm>
        </p:spPr>
        <p:txBody>
          <a:bodyPr/>
          <a:lstStyle/>
          <a:p>
            <a:pPr eaLnBrk="1" hangingPunct="1"/>
            <a:r>
              <a:rPr lang="en-US" sz="2400" dirty="0" smtClean="0">
                <a:solidFill>
                  <a:schemeClr val="bg2"/>
                </a:solidFill>
                <a:latin typeface="Times New Roman" pitchFamily="18" charset="0"/>
                <a:cs typeface="Times New Roman" pitchFamily="18" charset="0"/>
              </a:rPr>
              <a:t>The X chromosome in cats carries fur color genes</a:t>
            </a:r>
          </a:p>
          <a:p>
            <a:pPr eaLnBrk="1" hangingPunct="1"/>
            <a:endParaRPr lang="en-US" sz="2400" dirty="0" smtClean="0">
              <a:solidFill>
                <a:schemeClr val="bg2"/>
              </a:solidFill>
              <a:latin typeface="Times New Roman" pitchFamily="18" charset="0"/>
              <a:cs typeface="Times New Roman" pitchFamily="18" charset="0"/>
            </a:endParaRPr>
          </a:p>
          <a:p>
            <a:pPr eaLnBrk="1" hangingPunct="1"/>
            <a:r>
              <a:rPr lang="en-US" sz="2400" dirty="0" smtClean="0">
                <a:solidFill>
                  <a:schemeClr val="bg2"/>
                </a:solidFill>
                <a:latin typeface="Times New Roman" pitchFamily="18" charset="0"/>
                <a:cs typeface="Times New Roman" pitchFamily="18" charset="0"/>
              </a:rPr>
              <a:t>Female cat cells inactivate one of two X chromosomes in every cell (producing a </a:t>
            </a:r>
            <a:r>
              <a:rPr lang="en-US" sz="2400" b="1" dirty="0" smtClean="0">
                <a:solidFill>
                  <a:schemeClr val="bg2"/>
                </a:solidFill>
                <a:latin typeface="Times New Roman" pitchFamily="18" charset="0"/>
                <a:cs typeface="Times New Roman" pitchFamily="18" charset="0"/>
              </a:rPr>
              <a:t>Barr body</a:t>
            </a:r>
            <a:r>
              <a:rPr lang="en-US" sz="2400" dirty="0" smtClean="0">
                <a:solidFill>
                  <a:schemeClr val="bg2"/>
                </a:solidFill>
                <a:latin typeface="Times New Roman" pitchFamily="18" charset="0"/>
                <a:cs typeface="Times New Roman" pitchFamily="18" charset="0"/>
              </a:rPr>
              <a:t>)</a:t>
            </a:r>
          </a:p>
          <a:p>
            <a:pPr lvl="1" eaLnBrk="1" hangingPunct="1"/>
            <a:r>
              <a:rPr lang="en-US" sz="2400" dirty="0" smtClean="0">
                <a:solidFill>
                  <a:schemeClr val="bg2"/>
                </a:solidFill>
                <a:latin typeface="Times New Roman" pitchFamily="18" charset="0"/>
                <a:cs typeface="Times New Roman" pitchFamily="18" charset="0"/>
              </a:rPr>
              <a:t>Different patches of skin cells in a cat inactivate different X chromosomes</a:t>
            </a:r>
          </a:p>
          <a:p>
            <a:pPr lvl="1" eaLnBrk="1" hangingPunct="1"/>
            <a:r>
              <a:rPr lang="en-US" sz="2400" dirty="0" smtClean="0">
                <a:solidFill>
                  <a:schemeClr val="bg2"/>
                </a:solidFill>
                <a:latin typeface="Times New Roman" pitchFamily="18" charset="0"/>
                <a:cs typeface="Times New Roman" pitchFamily="18" charset="0"/>
              </a:rPr>
              <a:t>Patches of fur growing from skin cells may differ in color if fur genes on X chromosomes differ</a:t>
            </a:r>
          </a:p>
          <a:p>
            <a:pPr eaLnBrk="1" hangingPunct="1"/>
            <a:endParaRPr lang="en-US" sz="2400" dirty="0" smtClean="0">
              <a:solidFill>
                <a:schemeClr val="bg2"/>
              </a:solidFill>
              <a:latin typeface="Times New Roman" pitchFamily="18" charset="0"/>
              <a:cs typeface="Times New Roman" pitchFamily="18" charset="0"/>
            </a:endParaRPr>
          </a:p>
        </p:txBody>
      </p:sp>
      <p:pic>
        <p:nvPicPr>
          <p:cNvPr id="59396" name="Picture 2" descr="10_F13"/>
          <p:cNvPicPr>
            <a:picLocks noChangeAspect="1" noChangeArrowheads="1"/>
          </p:cNvPicPr>
          <p:nvPr/>
        </p:nvPicPr>
        <p:blipFill>
          <a:blip r:embed="rId2" cstate="print"/>
          <a:srcRect l="18433" t="11908" r="22722" b="13074"/>
          <a:stretch>
            <a:fillRect/>
          </a:stretch>
        </p:blipFill>
        <p:spPr bwMode="auto">
          <a:xfrm>
            <a:off x="4343400" y="1524000"/>
            <a:ext cx="44196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57200" y="381000"/>
            <a:ext cx="8229600" cy="11430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Gene Regulation – RNAi</a:t>
            </a:r>
          </a:p>
        </p:txBody>
      </p:sp>
      <p:sp>
        <p:nvSpPr>
          <p:cNvPr id="60419" name="Rectangle 5"/>
          <p:cNvSpPr>
            <a:spLocks noChangeArrowheads="1"/>
          </p:cNvSpPr>
          <p:nvPr/>
        </p:nvSpPr>
        <p:spPr bwMode="auto">
          <a:xfrm>
            <a:off x="76200" y="1676400"/>
            <a:ext cx="8915400" cy="4876800"/>
          </a:xfrm>
          <a:prstGeom prst="rect">
            <a:avLst/>
          </a:prstGeom>
          <a:noFill/>
          <a:ln w="9525">
            <a:noFill/>
            <a:miter lim="800000"/>
            <a:headEnd/>
            <a:tailEnd/>
          </a:ln>
        </p:spPr>
        <p:txBody>
          <a:bodyPr/>
          <a:lstStyle/>
          <a:p>
            <a:pPr marL="609600" indent="-609600" eaLnBrk="0" hangingPunct="0">
              <a:spcBef>
                <a:spcPct val="20000"/>
              </a:spcBef>
              <a:buFontTx/>
              <a:buChar char="•"/>
            </a:pPr>
            <a:r>
              <a:rPr lang="en-US" sz="3200" b="1" u="sng">
                <a:solidFill>
                  <a:schemeClr val="bg2"/>
                </a:solidFill>
                <a:latin typeface="Times New Roman" pitchFamily="18" charset="0"/>
                <a:cs typeface="Times New Roman" pitchFamily="18" charset="0"/>
              </a:rPr>
              <a:t>Regulatory RNA </a:t>
            </a:r>
            <a:r>
              <a:rPr lang="en-US" sz="3200">
                <a:solidFill>
                  <a:schemeClr val="bg2"/>
                </a:solidFill>
                <a:latin typeface="Times New Roman" pitchFamily="18" charset="0"/>
                <a:cs typeface="Times New Roman" pitchFamily="18" charset="0"/>
              </a:rPr>
              <a:t>was recently discovered by Molecular Biologists</a:t>
            </a:r>
          </a:p>
          <a:p>
            <a:pPr marL="609600" indent="-609600" eaLnBrk="0" hangingPunct="0">
              <a:spcBef>
                <a:spcPct val="20000"/>
              </a:spcBef>
            </a:pPr>
            <a:endParaRPr lang="en-US" sz="3200">
              <a:solidFill>
                <a:schemeClr val="bg2"/>
              </a:solidFill>
              <a:latin typeface="Times New Roman" pitchFamily="18" charset="0"/>
              <a:cs typeface="Times New Roman" pitchFamily="18" charset="0"/>
            </a:endParaRPr>
          </a:p>
          <a:p>
            <a:pPr marL="990600" lvl="1" indent="-533400" eaLnBrk="0" hangingPunct="0">
              <a:spcBef>
                <a:spcPct val="20000"/>
              </a:spcBef>
              <a:buFontTx/>
              <a:buChar char="–"/>
            </a:pPr>
            <a:r>
              <a:rPr lang="en-US" sz="2800">
                <a:solidFill>
                  <a:schemeClr val="bg2"/>
                </a:solidFill>
                <a:latin typeface="Times New Roman" pitchFamily="18" charset="0"/>
                <a:cs typeface="Times New Roman" pitchFamily="18" charset="0"/>
              </a:rPr>
              <a:t>One such process is called </a:t>
            </a:r>
            <a:r>
              <a:rPr lang="en-US" sz="2800" b="1">
                <a:solidFill>
                  <a:schemeClr val="bg2"/>
                </a:solidFill>
                <a:latin typeface="Times New Roman" pitchFamily="18" charset="0"/>
                <a:cs typeface="Times New Roman" pitchFamily="18" charset="0"/>
              </a:rPr>
              <a:t>RNA interference </a:t>
            </a:r>
            <a:r>
              <a:rPr lang="en-US" sz="2800">
                <a:solidFill>
                  <a:schemeClr val="bg2"/>
                </a:solidFill>
                <a:latin typeface="Times New Roman" pitchFamily="18" charset="0"/>
                <a:cs typeface="Times New Roman" pitchFamily="18" charset="0"/>
              </a:rPr>
              <a:t>or </a:t>
            </a:r>
            <a:r>
              <a:rPr lang="en-US" sz="2800" b="1">
                <a:solidFill>
                  <a:schemeClr val="bg2"/>
                </a:solidFill>
                <a:latin typeface="Times New Roman" pitchFamily="18" charset="0"/>
                <a:cs typeface="Times New Roman" pitchFamily="18" charset="0"/>
              </a:rPr>
              <a:t>RNAi</a:t>
            </a:r>
          </a:p>
          <a:p>
            <a:pPr marL="990600" lvl="1" indent="-533400" eaLnBrk="0" hangingPunct="0">
              <a:spcBef>
                <a:spcPct val="20000"/>
              </a:spcBef>
            </a:pPr>
            <a:endParaRPr lang="en-US" sz="2800" b="1">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
          <p:cNvSpPr txBox="1">
            <a:spLocks noChangeArrowheads="1"/>
          </p:cNvSpPr>
          <p:nvPr/>
        </p:nvSpPr>
        <p:spPr bwMode="auto">
          <a:xfrm>
            <a:off x="1073150" y="377825"/>
            <a:ext cx="73850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An accidental discovery</a:t>
            </a:r>
          </a:p>
        </p:txBody>
      </p:sp>
      <p:pic>
        <p:nvPicPr>
          <p:cNvPr id="61443" name="Picture 1"/>
          <p:cNvPicPr>
            <a:picLocks noChangeAspect="1" noChangeArrowheads="1"/>
          </p:cNvPicPr>
          <p:nvPr/>
        </p:nvPicPr>
        <p:blipFill>
          <a:blip r:embed="rId2" cstate="print"/>
          <a:srcRect/>
          <a:stretch>
            <a:fillRect/>
          </a:stretch>
        </p:blipFill>
        <p:spPr bwMode="auto">
          <a:xfrm>
            <a:off x="182563" y="1355725"/>
            <a:ext cx="2514600" cy="3009900"/>
          </a:xfrm>
          <a:prstGeom prst="rect">
            <a:avLst/>
          </a:prstGeom>
          <a:noFill/>
          <a:ln w="9525">
            <a:noFill/>
            <a:round/>
            <a:headEnd/>
            <a:tailEnd/>
          </a:ln>
        </p:spPr>
      </p:pic>
      <p:sp>
        <p:nvSpPr>
          <p:cNvPr id="61444" name="TextBox 3"/>
          <p:cNvSpPr txBox="1">
            <a:spLocks noChangeArrowheads="1"/>
          </p:cNvSpPr>
          <p:nvPr/>
        </p:nvSpPr>
        <p:spPr bwMode="auto">
          <a:xfrm>
            <a:off x="19050" y="4419600"/>
            <a:ext cx="2838450" cy="830263"/>
          </a:xfrm>
          <a:prstGeom prst="rect">
            <a:avLst/>
          </a:prstGeom>
          <a:noFill/>
          <a:ln w="9525">
            <a:noFill/>
            <a:miter lim="800000"/>
            <a:headEnd/>
            <a:tailEnd/>
          </a:ln>
        </p:spPr>
        <p:txBody>
          <a:bodyPr wrap="none">
            <a:spAutoFit/>
          </a:bodyPr>
          <a:lstStyle/>
          <a:p>
            <a:pPr algn="ctr">
              <a:buFont typeface="Arial" pitchFamily="34" charset="0"/>
              <a:buNone/>
            </a:pPr>
            <a:r>
              <a:rPr lang="en-US" sz="1600" b="1">
                <a:solidFill>
                  <a:schemeClr val="bg2"/>
                </a:solidFill>
                <a:latin typeface="Times New Roman" pitchFamily="18" charset="0"/>
                <a:cs typeface="Times New Roman" pitchFamily="18" charset="0"/>
              </a:rPr>
              <a:t>Richard Jorgensen</a:t>
            </a:r>
          </a:p>
          <a:p>
            <a:pPr algn="ctr">
              <a:buFont typeface="Arial" pitchFamily="34" charset="0"/>
              <a:buNone/>
            </a:pPr>
            <a:r>
              <a:rPr lang="en-US" sz="1600" b="1">
                <a:solidFill>
                  <a:schemeClr val="bg2"/>
                </a:solidFill>
                <a:latin typeface="Times New Roman" pitchFamily="18" charset="0"/>
                <a:cs typeface="Times New Roman" pitchFamily="18" charset="0"/>
              </a:rPr>
              <a:t>DNA  Plant Technology Corp</a:t>
            </a:r>
          </a:p>
          <a:p>
            <a:pPr algn="ctr">
              <a:buFont typeface="Arial" pitchFamily="34" charset="0"/>
              <a:buNone/>
            </a:pPr>
            <a:r>
              <a:rPr lang="en-US" sz="1600" b="1">
                <a:solidFill>
                  <a:schemeClr val="bg2"/>
                </a:solidFill>
                <a:latin typeface="Times New Roman" pitchFamily="18" charset="0"/>
                <a:cs typeface="Times New Roman" pitchFamily="18" charset="0"/>
              </a:rPr>
              <a:t>1990 </a:t>
            </a:r>
          </a:p>
        </p:txBody>
      </p:sp>
      <p:pic>
        <p:nvPicPr>
          <p:cNvPr id="5" name="Picture 6"/>
          <p:cNvPicPr>
            <a:picLocks noChangeAspect="1" noChangeArrowheads="1"/>
          </p:cNvPicPr>
          <p:nvPr/>
        </p:nvPicPr>
        <p:blipFill>
          <a:blip r:embed="rId3" cstate="print"/>
          <a:srcRect r="70010"/>
          <a:stretch>
            <a:fillRect/>
          </a:stretch>
        </p:blipFill>
        <p:spPr bwMode="auto">
          <a:xfrm>
            <a:off x="6757988" y="1341438"/>
            <a:ext cx="2187575" cy="2057400"/>
          </a:xfrm>
          <a:prstGeom prst="rect">
            <a:avLst/>
          </a:prstGeom>
          <a:noFill/>
          <a:ln w="9525">
            <a:noFill/>
            <a:round/>
            <a:headEnd/>
            <a:tailEnd/>
          </a:ln>
        </p:spPr>
      </p:pic>
      <p:pic>
        <p:nvPicPr>
          <p:cNvPr id="6" name="Picture 5"/>
          <p:cNvPicPr>
            <a:picLocks noChangeAspect="1" noChangeArrowheads="1"/>
          </p:cNvPicPr>
          <p:nvPr/>
        </p:nvPicPr>
        <p:blipFill>
          <a:blip r:embed="rId4" cstate="print"/>
          <a:srcRect/>
          <a:stretch>
            <a:fillRect/>
          </a:stretch>
        </p:blipFill>
        <p:spPr bwMode="auto">
          <a:xfrm>
            <a:off x="3168650" y="1371600"/>
            <a:ext cx="2192338" cy="1990725"/>
          </a:xfrm>
          <a:prstGeom prst="rect">
            <a:avLst/>
          </a:prstGeom>
          <a:noFill/>
          <a:ln w="9525">
            <a:noFill/>
            <a:round/>
            <a:headEnd/>
            <a:tailEnd/>
          </a:ln>
        </p:spPr>
      </p:pic>
      <p:cxnSp>
        <p:nvCxnSpPr>
          <p:cNvPr id="7" name="Straight Arrow Connector 6"/>
          <p:cNvCxnSpPr>
            <a:cxnSpLocks noChangeShapeType="1"/>
          </p:cNvCxnSpPr>
          <p:nvPr/>
        </p:nvCxnSpPr>
        <p:spPr bwMode="auto">
          <a:xfrm>
            <a:off x="5516563" y="2390775"/>
            <a:ext cx="1143000" cy="1588"/>
          </a:xfrm>
          <a:prstGeom prst="straightConnector1">
            <a:avLst/>
          </a:prstGeom>
          <a:noFill/>
          <a:ln w="28575" algn="ctr">
            <a:solidFill>
              <a:srgbClr val="003399"/>
            </a:solidFill>
            <a:round/>
            <a:headEnd/>
            <a:tailEnd type="arrow" w="med" len="med"/>
          </a:ln>
        </p:spPr>
      </p:cxnSp>
      <p:pic>
        <p:nvPicPr>
          <p:cNvPr id="8" name="Picture 2"/>
          <p:cNvPicPr>
            <a:picLocks noChangeAspect="1" noChangeArrowheads="1"/>
          </p:cNvPicPr>
          <p:nvPr/>
        </p:nvPicPr>
        <p:blipFill>
          <a:blip r:embed="rId5" cstate="print"/>
          <a:srcRect/>
          <a:stretch>
            <a:fillRect/>
          </a:stretch>
        </p:blipFill>
        <p:spPr bwMode="auto">
          <a:xfrm>
            <a:off x="4846638" y="4038600"/>
            <a:ext cx="1960562" cy="1981200"/>
          </a:xfrm>
          <a:prstGeom prst="rect">
            <a:avLst/>
          </a:prstGeom>
          <a:noFill/>
          <a:ln w="9525">
            <a:noFill/>
            <a:round/>
            <a:headEnd/>
            <a:tailEnd/>
          </a:ln>
        </p:spPr>
      </p:pic>
      <p:pic>
        <p:nvPicPr>
          <p:cNvPr id="9" name="Picture 3"/>
          <p:cNvPicPr>
            <a:picLocks noChangeAspect="1" noChangeArrowheads="1"/>
          </p:cNvPicPr>
          <p:nvPr/>
        </p:nvPicPr>
        <p:blipFill>
          <a:blip r:embed="rId6" cstate="print"/>
          <a:srcRect/>
          <a:stretch>
            <a:fillRect/>
          </a:stretch>
        </p:blipFill>
        <p:spPr bwMode="auto">
          <a:xfrm>
            <a:off x="6886575" y="4021138"/>
            <a:ext cx="2028825" cy="1998662"/>
          </a:xfrm>
          <a:prstGeom prst="rect">
            <a:avLst/>
          </a:prstGeom>
          <a:noFill/>
          <a:ln w="9525">
            <a:noFill/>
            <a:round/>
            <a:headEnd/>
            <a:tailEnd/>
          </a:ln>
        </p:spPr>
      </p:pic>
      <p:pic>
        <p:nvPicPr>
          <p:cNvPr id="10" name="Picture 4"/>
          <p:cNvPicPr>
            <a:picLocks noChangeAspect="1" noChangeArrowheads="1"/>
          </p:cNvPicPr>
          <p:nvPr/>
        </p:nvPicPr>
        <p:blipFill>
          <a:blip r:embed="rId7" cstate="print"/>
          <a:srcRect/>
          <a:stretch>
            <a:fillRect/>
          </a:stretch>
        </p:blipFill>
        <p:spPr bwMode="auto">
          <a:xfrm>
            <a:off x="2895600" y="4038600"/>
            <a:ext cx="1828800" cy="2019300"/>
          </a:xfrm>
          <a:prstGeom prst="rect">
            <a:avLst/>
          </a:prstGeom>
          <a:noFill/>
          <a:ln w="9525">
            <a:noFill/>
            <a:round/>
            <a:headEnd/>
            <a:tailEnd/>
          </a:ln>
        </p:spPr>
      </p:pic>
      <p:sp>
        <p:nvSpPr>
          <p:cNvPr id="11" name="Text Box 1"/>
          <p:cNvSpPr txBox="1">
            <a:spLocks noChangeArrowheads="1"/>
          </p:cNvSpPr>
          <p:nvPr/>
        </p:nvSpPr>
        <p:spPr bwMode="auto">
          <a:xfrm>
            <a:off x="1066800" y="6072188"/>
            <a:ext cx="7385050" cy="709612"/>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Co-suppression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0.70"/>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par>
                                <p:cTn id="17" presetID="55"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strVal val="#ppt_w*0.70"/>
                                          </p:val>
                                        </p:tav>
                                        <p:tav tm="100000">
                                          <p:val>
                                            <p:strVal val="#ppt_w"/>
                                          </p:val>
                                        </p:tav>
                                      </p:tavLst>
                                    </p:anim>
                                    <p:anim calcmode="lin" valueType="num">
                                      <p:cBhvr>
                                        <p:cTn id="27" dur="1000" fill="hold"/>
                                        <p:tgtEl>
                                          <p:spTgt spid="10"/>
                                        </p:tgtEl>
                                        <p:attrNameLst>
                                          <p:attrName>ppt_h</p:attrName>
                                        </p:attrNameLst>
                                      </p:cBhvr>
                                      <p:tavLst>
                                        <p:tav tm="0">
                                          <p:val>
                                            <p:strVal val="#ppt_h"/>
                                          </p:val>
                                        </p:tav>
                                        <p:tav tm="100000">
                                          <p:val>
                                            <p:strVal val="#ppt_h"/>
                                          </p:val>
                                        </p:tav>
                                      </p:tavLst>
                                    </p:anim>
                                    <p:animEffect transition="in" filter="fade">
                                      <p:cBhvr>
                                        <p:cTn id="28" dur="1000"/>
                                        <p:tgtEl>
                                          <p:spTgt spid="10"/>
                                        </p:tgtEl>
                                      </p:cBhvr>
                                    </p:animEffect>
                                  </p:childTnLst>
                                </p:cTn>
                              </p:par>
                              <p:par>
                                <p:cTn id="29" presetID="55"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strVal val="#ppt_w*0.70"/>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par>
                                <p:cTn id="34" presetID="55"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0.70"/>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strVal val="#ppt_w*0.70"/>
                                          </p:val>
                                        </p:tav>
                                        <p:tav tm="100000">
                                          <p:val>
                                            <p:strVal val="#ppt_w"/>
                                          </p:val>
                                        </p:tav>
                                      </p:tavLst>
                                    </p:anim>
                                    <p:anim calcmode="lin" valueType="num">
                                      <p:cBhvr>
                                        <p:cTn id="44" dur="1000" fill="hold"/>
                                        <p:tgtEl>
                                          <p:spTgt spid="11"/>
                                        </p:tgtEl>
                                        <p:attrNameLst>
                                          <p:attrName>ppt_h</p:attrName>
                                        </p:attrNameLst>
                                      </p:cBhvr>
                                      <p:tavLst>
                                        <p:tav tm="0">
                                          <p:val>
                                            <p:strVal val="#ppt_h"/>
                                          </p:val>
                                        </p:tav>
                                        <p:tav tm="100000">
                                          <p:val>
                                            <p:strVal val="#ppt_h"/>
                                          </p:val>
                                        </p:tav>
                                      </p:tavLst>
                                    </p:anim>
                                    <p:animEffect transition="in" filter="fade">
                                      <p:cBhvr>
                                        <p:cTn id="4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1"/>
          <p:cNvSpPr txBox="1">
            <a:spLocks noChangeArrowheads="1"/>
          </p:cNvSpPr>
          <p:nvPr/>
        </p:nvSpPr>
        <p:spPr bwMode="auto">
          <a:xfrm>
            <a:off x="1073150" y="377825"/>
            <a:ext cx="73850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What did Rich do ?</a:t>
            </a:r>
          </a:p>
        </p:txBody>
      </p:sp>
      <p:cxnSp>
        <p:nvCxnSpPr>
          <p:cNvPr id="62467" name="Straight Arrow Connector 8"/>
          <p:cNvCxnSpPr>
            <a:cxnSpLocks noChangeShapeType="1"/>
          </p:cNvCxnSpPr>
          <p:nvPr/>
        </p:nvCxnSpPr>
        <p:spPr bwMode="auto">
          <a:xfrm flipV="1">
            <a:off x="2819400" y="2819400"/>
            <a:ext cx="457200" cy="304800"/>
          </a:xfrm>
          <a:prstGeom prst="straightConnector1">
            <a:avLst/>
          </a:prstGeom>
          <a:noFill/>
          <a:ln w="28575" algn="ctr">
            <a:solidFill>
              <a:srgbClr val="003399"/>
            </a:solidFill>
            <a:round/>
            <a:headEnd/>
            <a:tailEnd type="arrow" w="med" len="med"/>
          </a:ln>
        </p:spPr>
      </p:cxnSp>
      <p:grpSp>
        <p:nvGrpSpPr>
          <p:cNvPr id="62468" name="Group 23"/>
          <p:cNvGrpSpPr>
            <a:grpSpLocks/>
          </p:cNvGrpSpPr>
          <p:nvPr/>
        </p:nvGrpSpPr>
        <p:grpSpPr bwMode="auto">
          <a:xfrm>
            <a:off x="228600" y="1066800"/>
            <a:ext cx="8534400" cy="5638800"/>
            <a:chOff x="228600" y="1066799"/>
            <a:chExt cx="8534400" cy="5638801"/>
          </a:xfrm>
        </p:grpSpPr>
        <p:pic>
          <p:nvPicPr>
            <p:cNvPr id="62472" name="Picture 2"/>
            <p:cNvPicPr>
              <a:picLocks noChangeAspect="1" noChangeArrowheads="1"/>
            </p:cNvPicPr>
            <p:nvPr/>
          </p:nvPicPr>
          <p:blipFill>
            <a:blip r:embed="rId2" cstate="print"/>
            <a:srcRect l="53995" b="61891"/>
            <a:stretch>
              <a:fillRect/>
            </a:stretch>
          </p:blipFill>
          <p:spPr bwMode="auto">
            <a:xfrm>
              <a:off x="228600" y="2768951"/>
              <a:ext cx="3733800" cy="3708049"/>
            </a:xfrm>
            <a:prstGeom prst="rect">
              <a:avLst/>
            </a:prstGeom>
            <a:noFill/>
            <a:ln w="9525">
              <a:noFill/>
              <a:round/>
              <a:headEnd/>
              <a:tailEnd/>
            </a:ln>
          </p:spPr>
        </p:pic>
        <p:pic>
          <p:nvPicPr>
            <p:cNvPr id="62473" name="Picture 1"/>
            <p:cNvPicPr>
              <a:picLocks noChangeAspect="1" noChangeArrowheads="1"/>
            </p:cNvPicPr>
            <p:nvPr/>
          </p:nvPicPr>
          <p:blipFill>
            <a:blip r:embed="rId2" cstate="print"/>
            <a:srcRect l="1892" t="1677" r="47968" b="53047"/>
            <a:stretch>
              <a:fillRect/>
            </a:stretch>
          </p:blipFill>
          <p:spPr bwMode="auto">
            <a:xfrm>
              <a:off x="3276600" y="1066799"/>
              <a:ext cx="2468034" cy="2514601"/>
            </a:xfrm>
            <a:prstGeom prst="rect">
              <a:avLst/>
            </a:prstGeom>
            <a:noFill/>
            <a:ln w="9525">
              <a:noFill/>
              <a:round/>
              <a:headEnd/>
              <a:tailEnd/>
            </a:ln>
          </p:spPr>
        </p:pic>
        <p:pic>
          <p:nvPicPr>
            <p:cNvPr id="62474" name="Picture 1"/>
            <p:cNvPicPr>
              <a:picLocks noChangeAspect="1" noChangeArrowheads="1"/>
            </p:cNvPicPr>
            <p:nvPr/>
          </p:nvPicPr>
          <p:blipFill>
            <a:blip r:embed="rId2" cstate="print"/>
            <a:srcRect t="47853" r="32796"/>
            <a:stretch>
              <a:fillRect/>
            </a:stretch>
          </p:blipFill>
          <p:spPr bwMode="auto">
            <a:xfrm>
              <a:off x="5064125" y="3467100"/>
              <a:ext cx="3698875" cy="3238500"/>
            </a:xfrm>
            <a:prstGeom prst="rect">
              <a:avLst/>
            </a:prstGeom>
            <a:noFill/>
            <a:ln w="9525">
              <a:noFill/>
              <a:round/>
              <a:headEnd/>
              <a:tailEnd/>
            </a:ln>
          </p:spPr>
        </p:pic>
        <p:pic>
          <p:nvPicPr>
            <p:cNvPr id="62475" name="Picture 1"/>
            <p:cNvPicPr>
              <a:picLocks noChangeAspect="1" noChangeArrowheads="1"/>
            </p:cNvPicPr>
            <p:nvPr/>
          </p:nvPicPr>
          <p:blipFill>
            <a:blip r:embed="rId3" cstate="print"/>
            <a:srcRect l="54874" t="30811" r="24910" b="12973"/>
            <a:stretch>
              <a:fillRect/>
            </a:stretch>
          </p:blipFill>
          <p:spPr bwMode="auto">
            <a:xfrm>
              <a:off x="2895600" y="3916680"/>
              <a:ext cx="533400" cy="990600"/>
            </a:xfrm>
            <a:prstGeom prst="rect">
              <a:avLst/>
            </a:prstGeom>
            <a:noFill/>
            <a:ln w="9525">
              <a:noFill/>
              <a:round/>
              <a:headEnd/>
              <a:tailEnd/>
            </a:ln>
          </p:spPr>
        </p:pic>
        <p:sp>
          <p:nvSpPr>
            <p:cNvPr id="62476" name="Rectangle 6"/>
            <p:cNvSpPr>
              <a:spLocks noChangeArrowheads="1"/>
            </p:cNvSpPr>
            <p:nvPr/>
          </p:nvSpPr>
          <p:spPr bwMode="auto">
            <a:xfrm>
              <a:off x="2133600" y="3870960"/>
              <a:ext cx="228600" cy="304800"/>
            </a:xfrm>
            <a:prstGeom prst="rect">
              <a:avLst/>
            </a:prstGeom>
            <a:solidFill>
              <a:srgbClr val="660066"/>
            </a:solidFill>
            <a:ln w="9525" algn="ctr">
              <a:solidFill>
                <a:schemeClr val="tx1"/>
              </a:solidFill>
              <a:round/>
              <a:headEnd/>
              <a:tailEnd/>
            </a:ln>
          </p:spPr>
          <p:txBody>
            <a:bodyPr/>
            <a:lstStyle/>
            <a:p>
              <a:endParaRPr lang="en-US"/>
            </a:p>
          </p:txBody>
        </p:sp>
        <p:cxnSp>
          <p:nvCxnSpPr>
            <p:cNvPr id="62477" name="Straight Arrow Connector 9"/>
            <p:cNvCxnSpPr>
              <a:cxnSpLocks noChangeShapeType="1"/>
            </p:cNvCxnSpPr>
            <p:nvPr/>
          </p:nvCxnSpPr>
          <p:spPr bwMode="auto">
            <a:xfrm>
              <a:off x="5410200" y="3017520"/>
              <a:ext cx="457200" cy="304800"/>
            </a:xfrm>
            <a:prstGeom prst="straightConnector1">
              <a:avLst/>
            </a:prstGeom>
            <a:noFill/>
            <a:ln w="28575" algn="ctr">
              <a:solidFill>
                <a:srgbClr val="003399"/>
              </a:solidFill>
              <a:round/>
              <a:headEnd/>
              <a:tailEnd type="arrow" w="med" len="med"/>
            </a:ln>
          </p:spPr>
        </p:cxnSp>
        <p:sp>
          <p:nvSpPr>
            <p:cNvPr id="62478" name="Rectangle 11"/>
            <p:cNvSpPr>
              <a:spLocks noChangeArrowheads="1"/>
            </p:cNvSpPr>
            <p:nvPr/>
          </p:nvSpPr>
          <p:spPr bwMode="auto">
            <a:xfrm>
              <a:off x="2560320" y="3657600"/>
              <a:ext cx="228600" cy="304800"/>
            </a:xfrm>
            <a:prstGeom prst="rect">
              <a:avLst/>
            </a:prstGeom>
            <a:solidFill>
              <a:srgbClr val="660066"/>
            </a:solidFill>
            <a:ln w="9525" algn="ctr">
              <a:solidFill>
                <a:schemeClr val="tx1"/>
              </a:solidFill>
              <a:round/>
              <a:headEnd/>
              <a:tailEnd/>
            </a:ln>
          </p:spPr>
          <p:txBody>
            <a:bodyPr/>
            <a:lstStyle/>
            <a:p>
              <a:endParaRPr lang="en-US"/>
            </a:p>
          </p:txBody>
        </p:sp>
        <p:sp>
          <p:nvSpPr>
            <p:cNvPr id="62479" name="Rectangle 12"/>
            <p:cNvSpPr>
              <a:spLocks noChangeArrowheads="1"/>
            </p:cNvSpPr>
            <p:nvPr/>
          </p:nvSpPr>
          <p:spPr bwMode="auto">
            <a:xfrm>
              <a:off x="5638800" y="3733800"/>
              <a:ext cx="228600" cy="304800"/>
            </a:xfrm>
            <a:prstGeom prst="rect">
              <a:avLst/>
            </a:prstGeom>
            <a:solidFill>
              <a:srgbClr val="660066"/>
            </a:solidFill>
            <a:ln w="9525" algn="ctr">
              <a:solidFill>
                <a:schemeClr val="tx1"/>
              </a:solidFill>
              <a:round/>
              <a:headEnd/>
              <a:tailEnd/>
            </a:ln>
          </p:spPr>
          <p:txBody>
            <a:bodyPr/>
            <a:lstStyle/>
            <a:p>
              <a:endParaRPr lang="en-US"/>
            </a:p>
          </p:txBody>
        </p:sp>
        <p:sp>
          <p:nvSpPr>
            <p:cNvPr id="62480" name="Rectangle 13"/>
            <p:cNvSpPr>
              <a:spLocks noChangeArrowheads="1"/>
            </p:cNvSpPr>
            <p:nvPr/>
          </p:nvSpPr>
          <p:spPr bwMode="auto">
            <a:xfrm>
              <a:off x="5943600" y="3733800"/>
              <a:ext cx="228600" cy="304800"/>
            </a:xfrm>
            <a:prstGeom prst="rect">
              <a:avLst/>
            </a:prstGeom>
            <a:solidFill>
              <a:srgbClr val="660066"/>
            </a:solidFill>
            <a:ln w="9525" algn="ctr">
              <a:solidFill>
                <a:schemeClr val="tx1"/>
              </a:solidFill>
              <a:round/>
              <a:headEnd/>
              <a:tailEnd/>
            </a:ln>
          </p:spPr>
          <p:txBody>
            <a:bodyPr/>
            <a:lstStyle/>
            <a:p>
              <a:endParaRPr lang="en-US"/>
            </a:p>
          </p:txBody>
        </p:sp>
        <p:sp>
          <p:nvSpPr>
            <p:cNvPr id="62481" name="Oval 14"/>
            <p:cNvSpPr>
              <a:spLocks noChangeArrowheads="1"/>
            </p:cNvSpPr>
            <p:nvPr/>
          </p:nvSpPr>
          <p:spPr bwMode="auto">
            <a:xfrm>
              <a:off x="6416040" y="4998720"/>
              <a:ext cx="685800" cy="228600"/>
            </a:xfrm>
            <a:prstGeom prst="ellipse">
              <a:avLst/>
            </a:prstGeom>
            <a:solidFill>
              <a:srgbClr val="660066"/>
            </a:solidFill>
            <a:ln w="9525" algn="ctr">
              <a:solidFill>
                <a:schemeClr val="tx1"/>
              </a:solidFill>
              <a:round/>
              <a:headEnd/>
              <a:tailEnd/>
            </a:ln>
          </p:spPr>
          <p:txBody>
            <a:bodyPr/>
            <a:lstStyle/>
            <a:p>
              <a:endParaRPr lang="en-US"/>
            </a:p>
          </p:txBody>
        </p:sp>
        <p:sp>
          <p:nvSpPr>
            <p:cNvPr id="62482" name="Oval 15"/>
            <p:cNvSpPr>
              <a:spLocks noChangeArrowheads="1"/>
            </p:cNvSpPr>
            <p:nvPr/>
          </p:nvSpPr>
          <p:spPr bwMode="auto">
            <a:xfrm>
              <a:off x="6156960" y="5608320"/>
              <a:ext cx="838200" cy="228600"/>
            </a:xfrm>
            <a:prstGeom prst="ellipse">
              <a:avLst/>
            </a:prstGeom>
            <a:solidFill>
              <a:srgbClr val="660066"/>
            </a:solidFill>
            <a:ln w="9525" algn="ctr">
              <a:solidFill>
                <a:schemeClr val="tx1"/>
              </a:solidFill>
              <a:round/>
              <a:headEnd/>
              <a:tailEnd/>
            </a:ln>
          </p:spPr>
          <p:txBody>
            <a:bodyPr/>
            <a:lstStyle/>
            <a:p>
              <a:endParaRPr lang="en-US"/>
            </a:p>
          </p:txBody>
        </p:sp>
        <p:sp>
          <p:nvSpPr>
            <p:cNvPr id="62483" name="Oval 16"/>
            <p:cNvSpPr>
              <a:spLocks noChangeArrowheads="1"/>
            </p:cNvSpPr>
            <p:nvPr/>
          </p:nvSpPr>
          <p:spPr bwMode="auto">
            <a:xfrm>
              <a:off x="7254240" y="5577840"/>
              <a:ext cx="685800" cy="228600"/>
            </a:xfrm>
            <a:prstGeom prst="ellipse">
              <a:avLst/>
            </a:prstGeom>
            <a:solidFill>
              <a:srgbClr val="660066"/>
            </a:solidFill>
            <a:ln w="9525" algn="ctr">
              <a:solidFill>
                <a:schemeClr val="tx1"/>
              </a:solidFill>
              <a:round/>
              <a:headEnd/>
              <a:tailEnd/>
            </a:ln>
          </p:spPr>
          <p:txBody>
            <a:bodyPr/>
            <a:lstStyle/>
            <a:p>
              <a:endParaRPr lang="en-US"/>
            </a:p>
          </p:txBody>
        </p:sp>
        <p:sp>
          <p:nvSpPr>
            <p:cNvPr id="62484" name="Rectangle 17"/>
            <p:cNvSpPr>
              <a:spLocks noChangeArrowheads="1"/>
            </p:cNvSpPr>
            <p:nvPr/>
          </p:nvSpPr>
          <p:spPr bwMode="auto">
            <a:xfrm>
              <a:off x="4358640" y="1539240"/>
              <a:ext cx="76200" cy="152400"/>
            </a:xfrm>
            <a:prstGeom prst="rect">
              <a:avLst/>
            </a:prstGeom>
            <a:solidFill>
              <a:srgbClr val="660066"/>
            </a:solidFill>
            <a:ln w="9525" algn="ctr">
              <a:solidFill>
                <a:schemeClr val="tx1"/>
              </a:solidFill>
              <a:round/>
              <a:headEnd/>
              <a:tailEnd/>
            </a:ln>
          </p:spPr>
          <p:txBody>
            <a:bodyPr/>
            <a:lstStyle/>
            <a:p>
              <a:endParaRPr lang="en-US"/>
            </a:p>
          </p:txBody>
        </p:sp>
        <p:sp>
          <p:nvSpPr>
            <p:cNvPr id="62485" name="Rectangle 18"/>
            <p:cNvSpPr>
              <a:spLocks noChangeArrowheads="1"/>
            </p:cNvSpPr>
            <p:nvPr/>
          </p:nvSpPr>
          <p:spPr bwMode="auto">
            <a:xfrm>
              <a:off x="4587240" y="1615440"/>
              <a:ext cx="76200" cy="152400"/>
            </a:xfrm>
            <a:prstGeom prst="rect">
              <a:avLst/>
            </a:prstGeom>
            <a:solidFill>
              <a:srgbClr val="660066"/>
            </a:solidFill>
            <a:ln w="9525" algn="ctr">
              <a:solidFill>
                <a:schemeClr val="tx1"/>
              </a:solidFill>
              <a:round/>
              <a:headEnd/>
              <a:tailEnd/>
            </a:ln>
          </p:spPr>
          <p:txBody>
            <a:bodyPr/>
            <a:lstStyle/>
            <a:p>
              <a:endParaRPr lang="en-US"/>
            </a:p>
          </p:txBody>
        </p:sp>
        <p:sp>
          <p:nvSpPr>
            <p:cNvPr id="62486" name="Rectangle 19"/>
            <p:cNvSpPr>
              <a:spLocks noChangeArrowheads="1"/>
            </p:cNvSpPr>
            <p:nvPr/>
          </p:nvSpPr>
          <p:spPr bwMode="auto">
            <a:xfrm>
              <a:off x="4419600" y="1813560"/>
              <a:ext cx="76200" cy="152400"/>
            </a:xfrm>
            <a:prstGeom prst="rect">
              <a:avLst/>
            </a:prstGeom>
            <a:solidFill>
              <a:srgbClr val="660066"/>
            </a:solidFill>
            <a:ln w="9525" algn="ctr">
              <a:solidFill>
                <a:schemeClr val="tx1"/>
              </a:solidFill>
              <a:round/>
              <a:headEnd/>
              <a:tailEnd/>
            </a:ln>
          </p:spPr>
          <p:txBody>
            <a:bodyPr/>
            <a:lstStyle/>
            <a:p>
              <a:endParaRPr lang="en-US"/>
            </a:p>
          </p:txBody>
        </p:sp>
        <p:sp>
          <p:nvSpPr>
            <p:cNvPr id="62487" name="Rectangle 20"/>
            <p:cNvSpPr>
              <a:spLocks noChangeArrowheads="1"/>
            </p:cNvSpPr>
            <p:nvPr/>
          </p:nvSpPr>
          <p:spPr bwMode="auto">
            <a:xfrm>
              <a:off x="4663440" y="1828800"/>
              <a:ext cx="76200" cy="152400"/>
            </a:xfrm>
            <a:prstGeom prst="rect">
              <a:avLst/>
            </a:prstGeom>
            <a:solidFill>
              <a:srgbClr val="660066"/>
            </a:solidFill>
            <a:ln w="9525" algn="ctr">
              <a:solidFill>
                <a:schemeClr val="tx1"/>
              </a:solidFill>
              <a:round/>
              <a:headEnd/>
              <a:tailEnd/>
            </a:ln>
          </p:spPr>
          <p:txBody>
            <a:bodyPr/>
            <a:lstStyle/>
            <a:p>
              <a:endParaRPr lang="en-US"/>
            </a:p>
          </p:txBody>
        </p:sp>
      </p:grpSp>
      <p:sp>
        <p:nvSpPr>
          <p:cNvPr id="22" name="Text Box 1"/>
          <p:cNvSpPr txBox="1">
            <a:spLocks noChangeArrowheads="1"/>
          </p:cNvSpPr>
          <p:nvPr/>
        </p:nvSpPr>
        <p:spPr bwMode="auto">
          <a:xfrm>
            <a:off x="76200" y="990600"/>
            <a:ext cx="3352800" cy="2249488"/>
          </a:xfrm>
          <a:prstGeom prst="rect">
            <a:avLst/>
          </a:prstGeom>
          <a:noFill/>
          <a:ln w="9525">
            <a:noFill/>
            <a:round/>
            <a:headEnd/>
            <a:tailEnd/>
          </a:ln>
          <a:effectLst/>
        </p:spPr>
        <p:txBody>
          <a:bodyPr lIns="90000" tIns="46800" rIns="90000" bIns="46800">
            <a:spAutoFit/>
          </a:bodyPr>
          <a:lstStyle/>
          <a:p>
            <a:pPr>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rPr>
              <a:t> Introduced a gene construct called </a:t>
            </a:r>
            <a:r>
              <a:rPr lang="en-US" sz="2800" b="1" u="sng" dirty="0">
                <a:solidFill>
                  <a:schemeClr val="bg2"/>
                </a:solidFill>
                <a:latin typeface="Times New Roman" pitchFamily="16" charset="0"/>
              </a:rPr>
              <a:t>chalcone synthase</a:t>
            </a:r>
            <a:r>
              <a:rPr lang="en-US" sz="2800" b="1" dirty="0">
                <a:solidFill>
                  <a:schemeClr val="bg2"/>
                </a:solidFill>
                <a:latin typeface="Times New Roman" pitchFamily="16" charset="0"/>
              </a:rPr>
              <a:t> to make more purple pigment</a:t>
            </a:r>
          </a:p>
        </p:txBody>
      </p:sp>
      <p:sp>
        <p:nvSpPr>
          <p:cNvPr id="23" name="Text Box 1"/>
          <p:cNvSpPr txBox="1">
            <a:spLocks noChangeArrowheads="1"/>
          </p:cNvSpPr>
          <p:nvPr/>
        </p:nvSpPr>
        <p:spPr bwMode="auto">
          <a:xfrm>
            <a:off x="5867400" y="1066800"/>
            <a:ext cx="3352800" cy="1387475"/>
          </a:xfrm>
          <a:prstGeom prst="rect">
            <a:avLst/>
          </a:prstGeom>
          <a:noFill/>
          <a:ln w="9525">
            <a:noFill/>
            <a:round/>
            <a:headEnd/>
            <a:tailEnd/>
          </a:ln>
          <a:effectLst/>
        </p:spPr>
        <p:txBody>
          <a:bodyPr lIns="90000" tIns="46800" rIns="90000" bIns="46800">
            <a:spAutoFit/>
          </a:bodyPr>
          <a:lstStyle/>
          <a:p>
            <a:pPr>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rPr>
              <a:t> Unknowingly he triggered a defense mechanism in cells</a:t>
            </a:r>
          </a:p>
        </p:txBody>
      </p:sp>
      <p:cxnSp>
        <p:nvCxnSpPr>
          <p:cNvPr id="62471" name="Straight Arrow Connector 24"/>
          <p:cNvCxnSpPr>
            <a:cxnSpLocks noChangeShapeType="1"/>
          </p:cNvCxnSpPr>
          <p:nvPr/>
        </p:nvCxnSpPr>
        <p:spPr bwMode="auto">
          <a:xfrm flipV="1">
            <a:off x="2971800" y="2895600"/>
            <a:ext cx="381000" cy="274638"/>
          </a:xfrm>
          <a:prstGeom prst="straightConnector1">
            <a:avLst/>
          </a:prstGeom>
          <a:noFill/>
          <a:ln w="28575" algn="ctr">
            <a:solidFill>
              <a:srgbClr val="003399"/>
            </a:solidFill>
            <a:round/>
            <a:headEnd/>
            <a:tailEnd type="arrow"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amond(in)">
                                      <p:cBhvr>
                                        <p:cTn id="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1"/>
          <p:cNvSpPr txBox="1">
            <a:spLocks noChangeArrowheads="1"/>
          </p:cNvSpPr>
          <p:nvPr/>
        </p:nvSpPr>
        <p:spPr bwMode="auto">
          <a:xfrm>
            <a:off x="-228600" y="433388"/>
            <a:ext cx="9677400" cy="709612"/>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What did Rich discover (or stumble on) ?</a:t>
            </a:r>
          </a:p>
        </p:txBody>
      </p:sp>
      <p:sp>
        <p:nvSpPr>
          <p:cNvPr id="3" name="Text Box 1"/>
          <p:cNvSpPr txBox="1">
            <a:spLocks noChangeArrowheads="1"/>
          </p:cNvSpPr>
          <p:nvPr/>
        </p:nvSpPr>
        <p:spPr bwMode="auto">
          <a:xfrm>
            <a:off x="76200" y="1066800"/>
            <a:ext cx="9144000" cy="587375"/>
          </a:xfrm>
          <a:prstGeom prst="rect">
            <a:avLst/>
          </a:prstGeom>
          <a:noFill/>
          <a:ln w="9525">
            <a:noFill/>
            <a:round/>
            <a:headEnd/>
            <a:tailEnd/>
          </a:ln>
          <a:effectLst/>
        </p:spPr>
        <p:txBody>
          <a:bodyPr lIns="90000" tIns="46800" rIns="90000" bIns="46800">
            <a:spAutoFit/>
          </a:bodyPr>
          <a:lstStyle/>
          <a:p>
            <a:pPr>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b="1" dirty="0">
                <a:solidFill>
                  <a:schemeClr val="bg2"/>
                </a:solidFill>
                <a:latin typeface="Times New Roman" pitchFamily="16" charset="0"/>
              </a:rPr>
              <a:t> A defense mechanism in cells against viral attack</a:t>
            </a:r>
          </a:p>
        </p:txBody>
      </p:sp>
      <p:pic>
        <p:nvPicPr>
          <p:cNvPr id="63492" name="Picture 1"/>
          <p:cNvPicPr>
            <a:picLocks noChangeAspect="1" noChangeArrowheads="1"/>
          </p:cNvPicPr>
          <p:nvPr/>
        </p:nvPicPr>
        <p:blipFill>
          <a:blip r:embed="rId2" cstate="print"/>
          <a:srcRect/>
          <a:stretch>
            <a:fillRect/>
          </a:stretch>
        </p:blipFill>
        <p:spPr bwMode="auto">
          <a:xfrm>
            <a:off x="457200" y="1752600"/>
            <a:ext cx="2486025" cy="4810125"/>
          </a:xfrm>
          <a:prstGeom prst="rect">
            <a:avLst/>
          </a:prstGeom>
          <a:noFill/>
          <a:ln w="9525">
            <a:noFill/>
            <a:round/>
            <a:headEnd/>
            <a:tailEnd/>
          </a:ln>
        </p:spPr>
      </p:pic>
      <p:sp>
        <p:nvSpPr>
          <p:cNvPr id="5" name="Text Box 1"/>
          <p:cNvSpPr txBox="1">
            <a:spLocks noChangeArrowheads="1"/>
          </p:cNvSpPr>
          <p:nvPr/>
        </p:nvSpPr>
        <p:spPr bwMode="auto">
          <a:xfrm>
            <a:off x="3581400" y="1676400"/>
            <a:ext cx="5181600" cy="4833938"/>
          </a:xfrm>
          <a:prstGeom prst="rect">
            <a:avLst/>
          </a:prstGeom>
          <a:noFill/>
          <a:ln w="9525">
            <a:noFill/>
            <a:round/>
            <a:headEnd/>
            <a:tailEnd/>
          </a:ln>
          <a:effectLst/>
        </p:spPr>
        <p:txBody>
          <a:bodyPr lIns="90000" tIns="46800" rIns="90000" bIns="46800">
            <a:spAutoFit/>
          </a:bodyPr>
          <a:lstStyle/>
          <a:p>
            <a:pPr marL="228600" indent="-22860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rPr>
              <a:t> </a:t>
            </a:r>
            <a:r>
              <a:rPr lang="en-US" sz="2800" b="1" u="sng" dirty="0">
                <a:solidFill>
                  <a:schemeClr val="bg2"/>
                </a:solidFill>
                <a:latin typeface="Times New Roman" pitchFamily="16" charset="0"/>
              </a:rPr>
              <a:t>Double stranded RNA </a:t>
            </a:r>
            <a:r>
              <a:rPr lang="en-US" sz="2800" b="1" dirty="0">
                <a:solidFill>
                  <a:schemeClr val="bg2"/>
                </a:solidFill>
                <a:latin typeface="Times New Roman" pitchFamily="16" charset="0"/>
              </a:rPr>
              <a:t>“tricks” the protein synthesis machinery to make more viral protein</a:t>
            </a:r>
          </a:p>
          <a:p>
            <a:pPr marL="228600" indent="-22860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2800" b="1" dirty="0">
              <a:solidFill>
                <a:schemeClr val="bg2"/>
              </a:solidFill>
              <a:latin typeface="Times New Roman" pitchFamily="16" charset="0"/>
            </a:endParaRPr>
          </a:p>
          <a:p>
            <a:pPr marL="228600" indent="-22860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rPr>
              <a:t>The cells defense machinery recognizes destroys the viral RNA so that no protein is made</a:t>
            </a:r>
          </a:p>
          <a:p>
            <a:pPr marL="228600" indent="-22860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2800" b="1" dirty="0">
              <a:solidFill>
                <a:schemeClr val="bg2"/>
              </a:solidFill>
              <a:latin typeface="Times New Roman" pitchFamily="16" charset="0"/>
            </a:endParaRPr>
          </a:p>
          <a:p>
            <a:pPr marL="228600" indent="-22860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rPr>
              <a:t>VIGS – virus-induced gene silencing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10_F07b"/>
          <p:cNvPicPr>
            <a:picLocks noChangeAspect="1" noChangeArrowheads="1"/>
          </p:cNvPicPr>
          <p:nvPr/>
        </p:nvPicPr>
        <p:blipFill>
          <a:blip r:embed="rId3" cstate="print"/>
          <a:srcRect b="5930"/>
          <a:stretch>
            <a:fillRect/>
          </a:stretch>
        </p:blipFill>
        <p:spPr bwMode="auto">
          <a:xfrm>
            <a:off x="685800" y="1085850"/>
            <a:ext cx="7924800" cy="5599113"/>
          </a:xfrm>
          <a:prstGeom prst="rect">
            <a:avLst/>
          </a:prstGeom>
          <a:noFill/>
          <a:ln w="9525">
            <a:noFill/>
            <a:miter lim="800000"/>
            <a:headEnd/>
            <a:tailEnd/>
          </a:ln>
        </p:spPr>
      </p:pic>
      <p:sp>
        <p:nvSpPr>
          <p:cNvPr id="3" name="Rectangle 2"/>
          <p:cNvSpPr txBox="1">
            <a:spLocks noChangeArrowheads="1"/>
          </p:cNvSpPr>
          <p:nvPr/>
        </p:nvSpPr>
        <p:spPr>
          <a:xfrm>
            <a:off x="304800" y="3048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Normal RNA is single stranded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
          <p:cNvPicPr>
            <a:picLocks noChangeAspect="1" noChangeArrowheads="1"/>
          </p:cNvPicPr>
          <p:nvPr/>
        </p:nvPicPr>
        <p:blipFill>
          <a:blip r:embed="rId3" cstate="print"/>
          <a:srcRect/>
          <a:stretch>
            <a:fillRect/>
          </a:stretch>
        </p:blipFill>
        <p:spPr bwMode="auto">
          <a:xfrm>
            <a:off x="0" y="1241425"/>
            <a:ext cx="5659438" cy="4702175"/>
          </a:xfrm>
          <a:prstGeom prst="rect">
            <a:avLst/>
          </a:prstGeom>
          <a:noFill/>
          <a:ln w="9525">
            <a:noFill/>
            <a:round/>
            <a:headEnd/>
            <a:tailEnd/>
          </a:ln>
        </p:spPr>
      </p:pic>
      <p:sp>
        <p:nvSpPr>
          <p:cNvPr id="3" name="Text Box 1"/>
          <p:cNvSpPr txBox="1">
            <a:spLocks noChangeArrowheads="1"/>
          </p:cNvSpPr>
          <p:nvPr/>
        </p:nvSpPr>
        <p:spPr bwMode="auto">
          <a:xfrm>
            <a:off x="1073150" y="377825"/>
            <a:ext cx="73850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Cell’s defense system – The COP</a:t>
            </a:r>
          </a:p>
        </p:txBody>
      </p:sp>
      <p:pic>
        <p:nvPicPr>
          <p:cNvPr id="4" name="Picture 2"/>
          <p:cNvPicPr>
            <a:picLocks noChangeAspect="1" noChangeArrowheads="1"/>
          </p:cNvPicPr>
          <p:nvPr/>
        </p:nvPicPr>
        <p:blipFill>
          <a:blip r:embed="rId4" cstate="print"/>
          <a:srcRect/>
          <a:stretch>
            <a:fillRect/>
          </a:stretch>
        </p:blipFill>
        <p:spPr bwMode="auto">
          <a:xfrm>
            <a:off x="6553200" y="1066800"/>
            <a:ext cx="1905000" cy="1762125"/>
          </a:xfrm>
          <a:prstGeom prst="rect">
            <a:avLst/>
          </a:prstGeom>
          <a:noFill/>
          <a:ln w="9525">
            <a:noFill/>
            <a:round/>
            <a:headEnd/>
            <a:tailEnd/>
          </a:ln>
        </p:spPr>
      </p:pic>
      <p:pic>
        <p:nvPicPr>
          <p:cNvPr id="5" name="Picture 1"/>
          <p:cNvPicPr>
            <a:picLocks noChangeAspect="1" noChangeArrowheads="1"/>
          </p:cNvPicPr>
          <p:nvPr/>
        </p:nvPicPr>
        <p:blipFill>
          <a:blip r:embed="rId5" cstate="print"/>
          <a:srcRect/>
          <a:stretch>
            <a:fillRect/>
          </a:stretch>
        </p:blipFill>
        <p:spPr bwMode="auto">
          <a:xfrm>
            <a:off x="5562600" y="2895600"/>
            <a:ext cx="3429000" cy="1905000"/>
          </a:xfrm>
          <a:prstGeom prst="rect">
            <a:avLst/>
          </a:prstGeom>
          <a:noFill/>
          <a:ln w="9525">
            <a:noFill/>
            <a:round/>
            <a:headEnd/>
            <a:tailEnd/>
          </a:ln>
        </p:spPr>
      </p:pic>
      <p:pic>
        <p:nvPicPr>
          <p:cNvPr id="6" name="Picture 3"/>
          <p:cNvPicPr>
            <a:picLocks noChangeAspect="1" noChangeArrowheads="1"/>
          </p:cNvPicPr>
          <p:nvPr/>
        </p:nvPicPr>
        <p:blipFill>
          <a:blip r:embed="rId6" cstate="print"/>
          <a:srcRect/>
          <a:stretch>
            <a:fillRect/>
          </a:stretch>
        </p:blipFill>
        <p:spPr bwMode="auto">
          <a:xfrm>
            <a:off x="4800600" y="5114925"/>
            <a:ext cx="1905000" cy="1057275"/>
          </a:xfrm>
          <a:prstGeom prst="rect">
            <a:avLst/>
          </a:prstGeom>
          <a:noFill/>
          <a:ln w="9525">
            <a:noFill/>
            <a:round/>
            <a:headEnd/>
            <a:tailEnd/>
          </a:ln>
        </p:spPr>
      </p:pic>
      <p:pic>
        <p:nvPicPr>
          <p:cNvPr id="7" name="Picture 4"/>
          <p:cNvPicPr>
            <a:picLocks noChangeAspect="1" noChangeArrowheads="1"/>
          </p:cNvPicPr>
          <p:nvPr/>
        </p:nvPicPr>
        <p:blipFill>
          <a:blip r:embed="rId7" cstate="print"/>
          <a:srcRect/>
          <a:stretch>
            <a:fillRect/>
          </a:stretch>
        </p:blipFill>
        <p:spPr bwMode="auto">
          <a:xfrm>
            <a:off x="7010400" y="4914900"/>
            <a:ext cx="1905000" cy="1866900"/>
          </a:xfrm>
          <a:prstGeom prst="rect">
            <a:avLst/>
          </a:prstGeom>
          <a:noFill/>
          <a:ln w="9525">
            <a:noFill/>
            <a:round/>
            <a:headEnd/>
            <a:tailEnd/>
          </a:ln>
        </p:spPr>
      </p:pic>
      <p:sp>
        <p:nvSpPr>
          <p:cNvPr id="8" name="Text Box 1"/>
          <p:cNvSpPr txBox="1">
            <a:spLocks noChangeArrowheads="1"/>
          </p:cNvSpPr>
          <p:nvPr/>
        </p:nvSpPr>
        <p:spPr bwMode="auto">
          <a:xfrm>
            <a:off x="76200" y="6096000"/>
            <a:ext cx="5784850" cy="709613"/>
          </a:xfrm>
          <a:prstGeom prst="rect">
            <a:avLst/>
          </a:prstGeom>
          <a:noFill/>
          <a:ln w="9525">
            <a:noFill/>
            <a:round/>
            <a:headEnd/>
            <a:tailEnd/>
          </a:ln>
        </p:spPr>
        <p:txBody>
          <a:bodyPr lIns="90000" tIns="46800" rIns="90000" bIns="46800">
            <a:spAutoFit/>
          </a:bodyPr>
          <a:lstStyle/>
          <a:p>
            <a:pP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RNAi – RNA interference</a:t>
            </a:r>
          </a:p>
        </p:txBody>
      </p:sp>
      <p:sp>
        <p:nvSpPr>
          <p:cNvPr id="9" name="Text Box 1"/>
          <p:cNvSpPr txBox="1">
            <a:spLocks noChangeArrowheads="1"/>
          </p:cNvSpPr>
          <p:nvPr/>
        </p:nvSpPr>
        <p:spPr bwMode="auto">
          <a:xfrm>
            <a:off x="152400" y="5033963"/>
            <a:ext cx="3352800" cy="833437"/>
          </a:xfrm>
          <a:prstGeom prst="rect">
            <a:avLst/>
          </a:prstGeom>
          <a:noFill/>
          <a:ln w="9525">
            <a:noFill/>
            <a:round/>
            <a:headEnd/>
            <a:tailEnd/>
          </a:ln>
          <a:effectLst/>
        </p:spPr>
        <p:txBody>
          <a:bodyPr lIns="90000" tIns="46800" rIns="90000" bIns="46800">
            <a:spAutoFit/>
          </a:bodyPr>
          <a:lstStyle/>
          <a:p>
            <a:pPr>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400" b="1" dirty="0">
                <a:solidFill>
                  <a:schemeClr val="bg2"/>
                </a:solidFill>
                <a:latin typeface="Times New Roman" pitchFamily="16" charset="0"/>
              </a:rPr>
              <a:t> Rich, by accident, discovered the COP</a:t>
            </a:r>
          </a:p>
        </p:txBody>
      </p:sp>
      <p:sp>
        <p:nvSpPr>
          <p:cNvPr id="65546" name="Text Box 12"/>
          <p:cNvSpPr txBox="1">
            <a:spLocks noChangeArrowheads="1"/>
          </p:cNvSpPr>
          <p:nvPr/>
        </p:nvSpPr>
        <p:spPr bwMode="auto">
          <a:xfrm>
            <a:off x="3733800" y="2601913"/>
            <a:ext cx="1050925" cy="307975"/>
          </a:xfrm>
          <a:prstGeom prst="rect">
            <a:avLst/>
          </a:prstGeom>
          <a:noFill/>
          <a:ln w="9525">
            <a:noFill/>
            <a:miter lim="800000"/>
            <a:headEnd/>
            <a:tailEnd/>
          </a:ln>
        </p:spPr>
        <p:txBody>
          <a:bodyPr wrap="none">
            <a:spAutoFit/>
          </a:bodyPr>
          <a:lstStyle/>
          <a:p>
            <a:r>
              <a:rPr lang="en-US" sz="1400" b="1"/>
              <a:t>Ribosome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strVal val="#ppt_w*0.70"/>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strVal val="#ppt_w*0.70"/>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1000" fill="hold"/>
                                        <p:tgtEl>
                                          <p:spTgt spid="9"/>
                                        </p:tgtEl>
                                        <p:attrNameLst>
                                          <p:attrName>ppt_w</p:attrName>
                                        </p:attrNameLst>
                                      </p:cBhvr>
                                      <p:tavLst>
                                        <p:tav tm="0">
                                          <p:val>
                                            <p:strVal val="#ppt_w*0.70"/>
                                          </p:val>
                                        </p:tav>
                                        <p:tav tm="100000">
                                          <p:val>
                                            <p:strVal val="#ppt_w"/>
                                          </p:val>
                                        </p:tav>
                                      </p:tavLst>
                                    </p:anim>
                                    <p:anim calcmode="lin" valueType="num">
                                      <p:cBhvr>
                                        <p:cTn id="41" dur="1000" fill="hold"/>
                                        <p:tgtEl>
                                          <p:spTgt spid="9"/>
                                        </p:tgtEl>
                                        <p:attrNameLst>
                                          <p:attrName>ppt_h</p:attrName>
                                        </p:attrNameLst>
                                      </p:cBhvr>
                                      <p:tavLst>
                                        <p:tav tm="0">
                                          <p:val>
                                            <p:strVal val="#ppt_h"/>
                                          </p:val>
                                        </p:tav>
                                        <p:tav tm="100000">
                                          <p:val>
                                            <p:strVal val="#ppt_h"/>
                                          </p:val>
                                        </p:tav>
                                      </p:tavLst>
                                    </p:anim>
                                    <p:animEffect transition="in" filter="fade">
                                      <p:cBhvr>
                                        <p:cTn id="42" dur="1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1000" fill="hold"/>
                                        <p:tgtEl>
                                          <p:spTgt spid="8"/>
                                        </p:tgtEl>
                                        <p:attrNameLst>
                                          <p:attrName>ppt_w</p:attrName>
                                        </p:attrNameLst>
                                      </p:cBhvr>
                                      <p:tavLst>
                                        <p:tav tm="0">
                                          <p:val>
                                            <p:strVal val="#ppt_w*0.70"/>
                                          </p:val>
                                        </p:tav>
                                        <p:tav tm="100000">
                                          <p:val>
                                            <p:strVal val="#ppt_w"/>
                                          </p:val>
                                        </p:tav>
                                      </p:tavLst>
                                    </p:anim>
                                    <p:anim calcmode="lin" valueType="num">
                                      <p:cBhvr>
                                        <p:cTn id="48" dur="1000" fill="hold"/>
                                        <p:tgtEl>
                                          <p:spTgt spid="8"/>
                                        </p:tgtEl>
                                        <p:attrNameLst>
                                          <p:attrName>ppt_h</p:attrName>
                                        </p:attrNameLst>
                                      </p:cBhvr>
                                      <p:tavLst>
                                        <p:tav tm="0">
                                          <p:val>
                                            <p:strVal val="#ppt_h"/>
                                          </p:val>
                                        </p:tav>
                                        <p:tav tm="100000">
                                          <p:val>
                                            <p:strVal val="#ppt_h"/>
                                          </p:val>
                                        </p:tav>
                                      </p:tavLst>
                                    </p:anim>
                                    <p:animEffect transition="in" filter="fade">
                                      <p:cBhvr>
                                        <p:cTn id="4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cstate="print"/>
          <a:srcRect/>
          <a:stretch>
            <a:fillRect/>
          </a:stretch>
        </p:blipFill>
        <p:spPr bwMode="auto">
          <a:xfrm>
            <a:off x="5867400" y="434975"/>
            <a:ext cx="3200400" cy="6423025"/>
          </a:xfrm>
          <a:prstGeom prst="rect">
            <a:avLst/>
          </a:prstGeom>
          <a:noFill/>
          <a:ln w="9525">
            <a:noFill/>
            <a:miter lim="800000"/>
            <a:headEnd/>
            <a:tailEnd/>
          </a:ln>
        </p:spPr>
      </p:pic>
      <p:sp>
        <p:nvSpPr>
          <p:cNvPr id="66563" name="Text Box 1"/>
          <p:cNvSpPr txBox="1">
            <a:spLocks noChangeArrowheads="1"/>
          </p:cNvSpPr>
          <p:nvPr/>
        </p:nvSpPr>
        <p:spPr bwMode="auto">
          <a:xfrm>
            <a:off x="76200" y="457200"/>
            <a:ext cx="57848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RNAi in plants - 1928</a:t>
            </a:r>
          </a:p>
        </p:txBody>
      </p:sp>
      <p:sp>
        <p:nvSpPr>
          <p:cNvPr id="4" name="Text Box 1"/>
          <p:cNvSpPr txBox="1">
            <a:spLocks noChangeArrowheads="1"/>
          </p:cNvSpPr>
          <p:nvPr/>
        </p:nvSpPr>
        <p:spPr bwMode="auto">
          <a:xfrm>
            <a:off x="457200" y="1524000"/>
            <a:ext cx="5105400" cy="4833938"/>
          </a:xfrm>
          <a:prstGeom prst="rect">
            <a:avLst/>
          </a:prstGeom>
          <a:noFill/>
          <a:ln w="9525">
            <a:noFill/>
            <a:round/>
            <a:headEnd/>
            <a:tailEnd/>
          </a:ln>
          <a:effectLst/>
        </p:spPr>
        <p:txBody>
          <a:bodyPr lIns="90000" tIns="46800" rIns="90000" bIns="46800">
            <a:spAutoFit/>
          </a:bodyPr>
          <a:lstStyle/>
          <a:p>
            <a:pPr marL="228600" indent="-22860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rPr>
              <a:t> In 1928, S.A. Wingard of the Virginia Agricultural Experimental Station showed a strange occurrence of disease resistance in tobacco plants infected by tobacco ringspot virus  </a:t>
            </a:r>
          </a:p>
          <a:p>
            <a:pPr marL="228600" indent="-22860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2800" b="1" dirty="0">
              <a:solidFill>
                <a:schemeClr val="bg2"/>
              </a:solidFill>
              <a:latin typeface="Times New Roman" pitchFamily="16" charset="0"/>
            </a:endParaRPr>
          </a:p>
          <a:p>
            <a:pPr marL="228600" indent="-22860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rPr>
              <a:t>Initially infected leaves were necrotic, but subsequent leaves did not have disease symptoms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1"/>
          <p:cNvSpPr txBox="1">
            <a:spLocks noChangeArrowheads="1"/>
          </p:cNvSpPr>
          <p:nvPr/>
        </p:nvSpPr>
        <p:spPr bwMode="auto">
          <a:xfrm>
            <a:off x="1752600" y="381000"/>
            <a:ext cx="57848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RNAi mechanism</a:t>
            </a:r>
          </a:p>
        </p:txBody>
      </p:sp>
      <p:pic>
        <p:nvPicPr>
          <p:cNvPr id="67587" name="Picture 1"/>
          <p:cNvPicPr>
            <a:picLocks noChangeAspect="1" noChangeArrowheads="1"/>
          </p:cNvPicPr>
          <p:nvPr/>
        </p:nvPicPr>
        <p:blipFill>
          <a:blip r:embed="rId2" cstate="print"/>
          <a:srcRect/>
          <a:stretch>
            <a:fillRect/>
          </a:stretch>
        </p:blipFill>
        <p:spPr bwMode="auto">
          <a:xfrm>
            <a:off x="152400" y="1371600"/>
            <a:ext cx="4471988" cy="3276600"/>
          </a:xfrm>
          <a:prstGeom prst="rect">
            <a:avLst/>
          </a:prstGeom>
          <a:noFill/>
          <a:ln w="9525">
            <a:noFill/>
            <a:round/>
            <a:headEnd/>
            <a:tailEnd/>
          </a:ln>
        </p:spPr>
      </p:pic>
      <p:sp>
        <p:nvSpPr>
          <p:cNvPr id="67588" name="TextBox 3"/>
          <p:cNvSpPr txBox="1">
            <a:spLocks noChangeArrowheads="1"/>
          </p:cNvSpPr>
          <p:nvPr/>
        </p:nvSpPr>
        <p:spPr bwMode="auto">
          <a:xfrm>
            <a:off x="895350" y="4808538"/>
            <a:ext cx="3236913" cy="1014412"/>
          </a:xfrm>
          <a:prstGeom prst="rect">
            <a:avLst/>
          </a:prstGeom>
          <a:noFill/>
          <a:ln w="9525">
            <a:noFill/>
            <a:miter lim="800000"/>
            <a:headEnd/>
            <a:tailEnd/>
          </a:ln>
        </p:spPr>
        <p:txBody>
          <a:bodyPr wrap="none">
            <a:spAutoFit/>
          </a:bodyPr>
          <a:lstStyle/>
          <a:p>
            <a:pPr algn="ctr">
              <a:buFont typeface="Arial" pitchFamily="34" charset="0"/>
              <a:buNone/>
            </a:pPr>
            <a:r>
              <a:rPr lang="en-US" sz="2000" b="1">
                <a:solidFill>
                  <a:schemeClr val="bg2"/>
                </a:solidFill>
                <a:latin typeface="Times New Roman" pitchFamily="18" charset="0"/>
                <a:cs typeface="Times New Roman" pitchFamily="18" charset="0"/>
              </a:rPr>
              <a:t>Andrew Fire &amp; Craig Mello</a:t>
            </a:r>
          </a:p>
          <a:p>
            <a:pPr algn="ctr">
              <a:buFont typeface="Arial" pitchFamily="34" charset="0"/>
              <a:buNone/>
            </a:pPr>
            <a:r>
              <a:rPr lang="en-US" sz="2000" b="1">
                <a:solidFill>
                  <a:schemeClr val="bg2"/>
                </a:solidFill>
                <a:latin typeface="Times New Roman" pitchFamily="18" charset="0"/>
                <a:cs typeface="Times New Roman" pitchFamily="18" charset="0"/>
              </a:rPr>
              <a:t>Stanford and UOM</a:t>
            </a:r>
          </a:p>
          <a:p>
            <a:pPr algn="ctr">
              <a:buFont typeface="Arial" pitchFamily="34" charset="0"/>
              <a:buNone/>
            </a:pPr>
            <a:r>
              <a:rPr lang="en-US" sz="2000" b="1">
                <a:solidFill>
                  <a:schemeClr val="bg2"/>
                </a:solidFill>
                <a:latin typeface="Times New Roman" pitchFamily="18" charset="0"/>
                <a:cs typeface="Times New Roman" pitchFamily="18" charset="0"/>
              </a:rPr>
              <a:t>Nobel 2006 </a:t>
            </a:r>
          </a:p>
        </p:txBody>
      </p:sp>
      <p:sp>
        <p:nvSpPr>
          <p:cNvPr id="67589" name="Text Box 1"/>
          <p:cNvSpPr txBox="1">
            <a:spLocks noChangeArrowheads="1"/>
          </p:cNvSpPr>
          <p:nvPr/>
        </p:nvSpPr>
        <p:spPr bwMode="auto">
          <a:xfrm>
            <a:off x="5029200" y="1295400"/>
            <a:ext cx="3886200" cy="5265738"/>
          </a:xfrm>
          <a:prstGeom prst="rect">
            <a:avLst/>
          </a:prstGeom>
          <a:noFill/>
          <a:ln w="9525">
            <a:noFill/>
            <a:round/>
            <a:headEnd/>
            <a:tailEnd/>
          </a:ln>
        </p:spPr>
        <p:txBody>
          <a:bodyPr lIns="90000" tIns="46800" rIns="90000" bIns="46800">
            <a:spAutoFit/>
          </a:bodyPr>
          <a:lstStyle/>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a:solidFill>
                  <a:schemeClr val="bg2"/>
                </a:solidFill>
                <a:latin typeface="Times New Roman" pitchFamily="18" charset="0"/>
              </a:rPr>
              <a:t> In 1998, Fire &amp; Mello worked out the essential steps of RNAi</a:t>
            </a:r>
          </a:p>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1">
              <a:solidFill>
                <a:schemeClr val="bg2"/>
              </a:solidFill>
              <a:latin typeface="Times New Roman" pitchFamily="18" charset="0"/>
            </a:endParaRPr>
          </a:p>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a:solidFill>
                  <a:schemeClr val="bg2"/>
                </a:solidFill>
                <a:latin typeface="Times New Roman" pitchFamily="18" charset="0"/>
              </a:rPr>
              <a:t>They introduced synthesized SiRNA to specifically silence target genes in cells</a:t>
            </a:r>
          </a:p>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1">
              <a:solidFill>
                <a:schemeClr val="bg2"/>
              </a:solidFill>
              <a:latin typeface="Times New Roman" pitchFamily="18" charset="0"/>
            </a:endParaRPr>
          </a:p>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a:solidFill>
                  <a:schemeClr val="bg2"/>
                </a:solidFill>
                <a:latin typeface="Times New Roman" pitchFamily="18" charset="0"/>
              </a:rPr>
              <a:t>Basically, they made “The COP” work for us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srcRect/>
          <a:stretch>
            <a:fillRect/>
          </a:stretch>
        </p:blipFill>
        <p:spPr bwMode="auto">
          <a:xfrm>
            <a:off x="304800" y="1447800"/>
            <a:ext cx="8616950" cy="3276600"/>
          </a:xfrm>
          <a:prstGeom prst="rect">
            <a:avLst/>
          </a:prstGeom>
          <a:noFill/>
          <a:ln w="9525">
            <a:noFill/>
            <a:miter lim="800000"/>
            <a:headEnd/>
            <a:tailEnd/>
          </a:ln>
        </p:spPr>
      </p:pic>
      <p:sp>
        <p:nvSpPr>
          <p:cNvPr id="68611" name="Text Box 1"/>
          <p:cNvSpPr txBox="1">
            <a:spLocks noChangeArrowheads="1"/>
          </p:cNvSpPr>
          <p:nvPr/>
        </p:nvSpPr>
        <p:spPr bwMode="auto">
          <a:xfrm>
            <a:off x="1752600" y="381000"/>
            <a:ext cx="57848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RNAi mechanism</a:t>
            </a:r>
          </a:p>
        </p:txBody>
      </p:sp>
      <p:sp>
        <p:nvSpPr>
          <p:cNvPr id="4" name="Text Box 1"/>
          <p:cNvSpPr txBox="1">
            <a:spLocks noChangeArrowheads="1"/>
          </p:cNvSpPr>
          <p:nvPr/>
        </p:nvSpPr>
        <p:spPr bwMode="auto">
          <a:xfrm>
            <a:off x="76200" y="4724400"/>
            <a:ext cx="8991600" cy="2063750"/>
          </a:xfrm>
          <a:prstGeom prst="rect">
            <a:avLst/>
          </a:prstGeom>
          <a:noFill/>
          <a:ln w="9525">
            <a:noFill/>
            <a:round/>
            <a:headEnd/>
            <a:tailEnd/>
          </a:ln>
          <a:effectLst/>
        </p:spPr>
        <p:txBody>
          <a:bodyPr lIns="90000" tIns="46800" rIns="90000" bIns="46800">
            <a:spAutoFit/>
          </a:bodyPr>
          <a:lstStyle/>
          <a:p>
            <a:pPr>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b="1" dirty="0">
                <a:solidFill>
                  <a:schemeClr val="bg2"/>
                </a:solidFill>
                <a:latin typeface="Times New Roman" pitchFamily="16" charset="0"/>
              </a:rPr>
              <a:t> First demonstrated in </a:t>
            </a:r>
            <a:r>
              <a:rPr lang="en-US" sz="3200" b="1" i="1" dirty="0">
                <a:solidFill>
                  <a:schemeClr val="bg2"/>
                </a:solidFill>
                <a:latin typeface="Times New Roman" pitchFamily="16" charset="0"/>
              </a:rPr>
              <a:t>Caenorhabditis elegans </a:t>
            </a:r>
            <a:r>
              <a:rPr lang="en-US" sz="3200" b="1" dirty="0">
                <a:solidFill>
                  <a:schemeClr val="bg2"/>
                </a:solidFill>
                <a:latin typeface="Times New Roman" pitchFamily="16" charset="0"/>
              </a:rPr>
              <a:t>(round worm)</a:t>
            </a:r>
          </a:p>
          <a:p>
            <a:pPr>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3200" b="1" i="1" dirty="0">
              <a:solidFill>
                <a:schemeClr val="bg2"/>
              </a:solidFill>
              <a:latin typeface="Times New Roman" pitchFamily="16" charset="0"/>
            </a:endParaRPr>
          </a:p>
          <a:p>
            <a:pPr>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b="1" i="1" dirty="0">
                <a:solidFill>
                  <a:schemeClr val="bg2"/>
                </a:solidFill>
                <a:latin typeface="Times New Roman" pitchFamily="16" charset="0"/>
              </a:rPr>
              <a:t> </a:t>
            </a:r>
            <a:r>
              <a:rPr lang="en-US" sz="3200" b="1" dirty="0">
                <a:solidFill>
                  <a:schemeClr val="bg2"/>
                </a:solidFill>
                <a:latin typeface="Times New Roman" pitchFamily="16" charset="0"/>
              </a:rPr>
              <a:t>Injected with short hairpin RNA (shRNA)</a:t>
            </a:r>
          </a:p>
        </p:txBody>
      </p:sp>
      <p:pic>
        <p:nvPicPr>
          <p:cNvPr id="68613" name="Picture 3"/>
          <p:cNvPicPr>
            <a:picLocks noChangeAspect="1" noChangeArrowheads="1"/>
          </p:cNvPicPr>
          <p:nvPr/>
        </p:nvPicPr>
        <p:blipFill>
          <a:blip r:embed="rId3" cstate="print"/>
          <a:srcRect b="7167"/>
          <a:stretch>
            <a:fillRect/>
          </a:stretch>
        </p:blipFill>
        <p:spPr bwMode="auto">
          <a:xfrm>
            <a:off x="6477000" y="5260975"/>
            <a:ext cx="2057400" cy="987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1"/>
          <p:cNvPicPr>
            <a:picLocks noChangeAspect="1" noChangeArrowheads="1"/>
          </p:cNvPicPr>
          <p:nvPr/>
        </p:nvPicPr>
        <p:blipFill>
          <a:blip r:embed="rId2" cstate="print"/>
          <a:srcRect/>
          <a:stretch>
            <a:fillRect/>
          </a:stretch>
        </p:blipFill>
        <p:spPr bwMode="auto">
          <a:xfrm>
            <a:off x="4343400" y="1033463"/>
            <a:ext cx="4267200" cy="5730875"/>
          </a:xfrm>
          <a:prstGeom prst="rect">
            <a:avLst/>
          </a:prstGeom>
          <a:noFill/>
          <a:ln w="9525">
            <a:noFill/>
            <a:round/>
            <a:headEnd/>
            <a:tailEnd/>
          </a:ln>
        </p:spPr>
      </p:pic>
      <p:sp>
        <p:nvSpPr>
          <p:cNvPr id="69635" name="Text Box 1"/>
          <p:cNvSpPr txBox="1">
            <a:spLocks noChangeArrowheads="1"/>
          </p:cNvSpPr>
          <p:nvPr/>
        </p:nvSpPr>
        <p:spPr bwMode="auto">
          <a:xfrm>
            <a:off x="1752600" y="381000"/>
            <a:ext cx="57848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RNAi mechanism</a:t>
            </a:r>
          </a:p>
        </p:txBody>
      </p:sp>
      <p:pic>
        <p:nvPicPr>
          <p:cNvPr id="69636" name="Picture 1"/>
          <p:cNvPicPr>
            <a:picLocks noChangeAspect="1" noChangeArrowheads="1"/>
          </p:cNvPicPr>
          <p:nvPr/>
        </p:nvPicPr>
        <p:blipFill>
          <a:blip r:embed="rId3" cstate="print"/>
          <a:srcRect/>
          <a:stretch>
            <a:fillRect/>
          </a:stretch>
        </p:blipFill>
        <p:spPr bwMode="auto">
          <a:xfrm>
            <a:off x="609600" y="1219200"/>
            <a:ext cx="2743200" cy="2897188"/>
          </a:xfrm>
          <a:prstGeom prst="rect">
            <a:avLst/>
          </a:prstGeom>
          <a:noFill/>
          <a:ln w="9525">
            <a:noFill/>
            <a:round/>
            <a:headEnd/>
            <a:tailEnd/>
          </a:ln>
        </p:spPr>
      </p:pic>
      <p:sp>
        <p:nvSpPr>
          <p:cNvPr id="69637" name="TextBox 4"/>
          <p:cNvSpPr txBox="1">
            <a:spLocks noChangeArrowheads="1"/>
          </p:cNvSpPr>
          <p:nvPr/>
        </p:nvSpPr>
        <p:spPr bwMode="auto">
          <a:xfrm>
            <a:off x="228600" y="4191000"/>
            <a:ext cx="3797300" cy="1016000"/>
          </a:xfrm>
          <a:prstGeom prst="rect">
            <a:avLst/>
          </a:prstGeom>
          <a:noFill/>
          <a:ln w="9525">
            <a:noFill/>
            <a:miter lim="800000"/>
            <a:headEnd/>
            <a:tailEnd/>
          </a:ln>
        </p:spPr>
        <p:txBody>
          <a:bodyPr wrap="none">
            <a:spAutoFit/>
          </a:bodyPr>
          <a:lstStyle/>
          <a:p>
            <a:pPr algn="ctr">
              <a:buFont typeface="Arial" pitchFamily="34" charset="0"/>
              <a:buNone/>
            </a:pPr>
            <a:r>
              <a:rPr lang="en-US" sz="2000" b="1">
                <a:solidFill>
                  <a:schemeClr val="bg2"/>
                </a:solidFill>
                <a:latin typeface="Times New Roman" pitchFamily="18" charset="0"/>
                <a:cs typeface="Times New Roman" pitchFamily="18" charset="0"/>
              </a:rPr>
              <a:t>Gregory Hannon</a:t>
            </a:r>
          </a:p>
          <a:p>
            <a:pPr algn="ctr">
              <a:buFont typeface="Arial" pitchFamily="34" charset="0"/>
              <a:buNone/>
            </a:pPr>
            <a:r>
              <a:rPr lang="en-US" sz="2000" b="1">
                <a:solidFill>
                  <a:schemeClr val="bg2"/>
                </a:solidFill>
                <a:latin typeface="Times New Roman" pitchFamily="18" charset="0"/>
                <a:cs typeface="Times New Roman" pitchFamily="18" charset="0"/>
              </a:rPr>
              <a:t>Cold Spring Harbor Laboratory </a:t>
            </a:r>
          </a:p>
          <a:p>
            <a:pPr algn="ctr">
              <a:buFont typeface="Arial" pitchFamily="34" charset="0"/>
              <a:buNone/>
            </a:pPr>
            <a:r>
              <a:rPr lang="en-US" sz="2000" b="1">
                <a:solidFill>
                  <a:schemeClr val="bg2"/>
                </a:solidFill>
                <a:latin typeface="Times New Roman" pitchFamily="18" charset="0"/>
                <a:cs typeface="Times New Roman" pitchFamily="18" charset="0"/>
              </a:rPr>
              <a:t>1998</a:t>
            </a:r>
          </a:p>
        </p:txBody>
      </p:sp>
      <p:sp>
        <p:nvSpPr>
          <p:cNvPr id="6" name="TextBox 5"/>
          <p:cNvSpPr txBox="1"/>
          <p:nvPr/>
        </p:nvSpPr>
        <p:spPr>
          <a:xfrm>
            <a:off x="7620000" y="2373313"/>
            <a:ext cx="762000" cy="369887"/>
          </a:xfrm>
          <a:prstGeom prst="rect">
            <a:avLst/>
          </a:prstGeom>
          <a:noFill/>
        </p:spPr>
        <p:txBody>
          <a:bodyPr wrap="none">
            <a:spAutoFit/>
          </a:bodyPr>
          <a:lstStyle/>
          <a:p>
            <a:pPr>
              <a:buFont typeface="Arial" charset="0"/>
              <a:buNone/>
              <a:defRPr/>
            </a:pPr>
            <a:r>
              <a:rPr lang="en-US" b="1" dirty="0">
                <a:solidFill>
                  <a:schemeClr val="accent2">
                    <a:lumMod val="75000"/>
                  </a:schemeClr>
                </a:solidFill>
                <a:latin typeface="Arial" charset="0"/>
              </a:rPr>
              <a:t>Dicer</a:t>
            </a:r>
          </a:p>
        </p:txBody>
      </p:sp>
      <p:sp>
        <p:nvSpPr>
          <p:cNvPr id="69639" name="TextBox 6"/>
          <p:cNvSpPr txBox="1">
            <a:spLocks noChangeArrowheads="1"/>
          </p:cNvSpPr>
          <p:nvPr/>
        </p:nvSpPr>
        <p:spPr bwMode="auto">
          <a:xfrm>
            <a:off x="3429000" y="3059113"/>
            <a:ext cx="2686050" cy="369887"/>
          </a:xfrm>
          <a:prstGeom prst="rect">
            <a:avLst/>
          </a:prstGeom>
          <a:noFill/>
          <a:ln w="9525">
            <a:noFill/>
            <a:miter lim="800000"/>
            <a:headEnd/>
            <a:tailEnd/>
          </a:ln>
        </p:spPr>
        <p:txBody>
          <a:bodyPr wrap="none">
            <a:spAutoFit/>
          </a:bodyPr>
          <a:lstStyle/>
          <a:p>
            <a:pPr>
              <a:buFont typeface="Arial" pitchFamily="34" charset="0"/>
              <a:buNone/>
            </a:pPr>
            <a:r>
              <a:rPr lang="en-US" b="1">
                <a:solidFill>
                  <a:schemeClr val="bg2"/>
                </a:solidFill>
              </a:rPr>
              <a:t>Short interfering RNAs</a:t>
            </a:r>
          </a:p>
        </p:txBody>
      </p:sp>
      <p:sp>
        <p:nvSpPr>
          <p:cNvPr id="69640" name="TextBox 7"/>
          <p:cNvSpPr txBox="1">
            <a:spLocks noChangeArrowheads="1"/>
          </p:cNvSpPr>
          <p:nvPr/>
        </p:nvSpPr>
        <p:spPr bwMode="auto">
          <a:xfrm>
            <a:off x="5749925" y="3776663"/>
            <a:ext cx="3317875" cy="338137"/>
          </a:xfrm>
          <a:prstGeom prst="rect">
            <a:avLst/>
          </a:prstGeom>
          <a:noFill/>
          <a:ln w="9525">
            <a:noFill/>
            <a:miter lim="800000"/>
            <a:headEnd/>
            <a:tailEnd/>
          </a:ln>
        </p:spPr>
        <p:txBody>
          <a:bodyPr wrap="none">
            <a:spAutoFit/>
          </a:bodyPr>
          <a:lstStyle/>
          <a:p>
            <a:pPr>
              <a:buFont typeface="Arial" pitchFamily="34" charset="0"/>
              <a:buNone/>
            </a:pPr>
            <a:r>
              <a:rPr lang="en-US" sz="1600" b="1">
                <a:solidFill>
                  <a:schemeClr val="bg2"/>
                </a:solidFill>
              </a:rPr>
              <a:t>RNA-induced silencing complex</a:t>
            </a:r>
          </a:p>
        </p:txBody>
      </p:sp>
      <p:cxnSp>
        <p:nvCxnSpPr>
          <p:cNvPr id="69641" name="Straight Arrow Connector 8"/>
          <p:cNvCxnSpPr>
            <a:cxnSpLocks noChangeShapeType="1"/>
          </p:cNvCxnSpPr>
          <p:nvPr/>
        </p:nvCxnSpPr>
        <p:spPr bwMode="auto">
          <a:xfrm>
            <a:off x="5715000" y="4191000"/>
            <a:ext cx="1905000" cy="381000"/>
          </a:xfrm>
          <a:prstGeom prst="straightConnector1">
            <a:avLst/>
          </a:prstGeom>
          <a:noFill/>
          <a:ln w="28575" algn="ctr">
            <a:solidFill>
              <a:srgbClr val="003399"/>
            </a:solidFill>
            <a:round/>
            <a:headEnd/>
            <a:tailEnd type="arrow" w="med" len="med"/>
          </a:ln>
        </p:spPr>
      </p:cxnSp>
      <p:sp>
        <p:nvSpPr>
          <p:cNvPr id="69642" name="TextBox 10"/>
          <p:cNvSpPr txBox="1">
            <a:spLocks noChangeArrowheads="1"/>
          </p:cNvSpPr>
          <p:nvPr/>
        </p:nvSpPr>
        <p:spPr bwMode="auto">
          <a:xfrm>
            <a:off x="7543800" y="4419600"/>
            <a:ext cx="1608138" cy="369888"/>
          </a:xfrm>
          <a:prstGeom prst="rect">
            <a:avLst/>
          </a:prstGeom>
          <a:noFill/>
          <a:ln w="9525">
            <a:noFill/>
            <a:miter lim="800000"/>
            <a:headEnd/>
            <a:tailEnd/>
          </a:ln>
        </p:spPr>
        <p:txBody>
          <a:bodyPr wrap="none">
            <a:spAutoFit/>
          </a:bodyPr>
          <a:lstStyle/>
          <a:p>
            <a:pPr>
              <a:buFont typeface="Arial" pitchFamily="34" charset="0"/>
              <a:buNone/>
            </a:pPr>
            <a:r>
              <a:rPr lang="en-US" b="1">
                <a:solidFill>
                  <a:schemeClr val="bg2"/>
                </a:solidFill>
              </a:rPr>
              <a:t>Guide strand</a:t>
            </a:r>
          </a:p>
        </p:txBody>
      </p:sp>
      <p:sp>
        <p:nvSpPr>
          <p:cNvPr id="69643" name="TextBox 12"/>
          <p:cNvSpPr txBox="1">
            <a:spLocks noChangeArrowheads="1"/>
          </p:cNvSpPr>
          <p:nvPr/>
        </p:nvSpPr>
        <p:spPr bwMode="auto">
          <a:xfrm>
            <a:off x="3733800" y="3657600"/>
            <a:ext cx="1338263" cy="646113"/>
          </a:xfrm>
          <a:prstGeom prst="rect">
            <a:avLst/>
          </a:prstGeom>
          <a:noFill/>
          <a:ln w="9525">
            <a:noFill/>
            <a:miter lim="800000"/>
            <a:headEnd/>
            <a:tailEnd/>
          </a:ln>
        </p:spPr>
        <p:txBody>
          <a:bodyPr wrap="none">
            <a:spAutoFit/>
          </a:bodyPr>
          <a:lstStyle/>
          <a:p>
            <a:pPr>
              <a:buFont typeface="Arial" pitchFamily="34" charset="0"/>
              <a:buNone/>
            </a:pPr>
            <a:r>
              <a:rPr lang="en-US" b="1">
                <a:solidFill>
                  <a:schemeClr val="bg2"/>
                </a:solidFill>
              </a:rPr>
              <a:t>Argonaute</a:t>
            </a:r>
          </a:p>
          <a:p>
            <a:pPr>
              <a:buFont typeface="Arial" pitchFamily="34" charset="0"/>
              <a:buNone/>
            </a:pPr>
            <a:r>
              <a:rPr lang="en-US" b="1">
                <a:solidFill>
                  <a:schemeClr val="bg2"/>
                </a:solidFill>
              </a:rPr>
              <a:t>proteins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1"/>
          <p:cNvSpPr txBox="1">
            <a:spLocks noChangeArrowheads="1"/>
          </p:cNvSpPr>
          <p:nvPr/>
        </p:nvSpPr>
        <p:spPr bwMode="auto">
          <a:xfrm>
            <a:off x="1752600" y="304800"/>
            <a:ext cx="57848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RNAi mechanism</a:t>
            </a:r>
          </a:p>
        </p:txBody>
      </p:sp>
      <p:sp>
        <p:nvSpPr>
          <p:cNvPr id="70659" name="Text Box 1"/>
          <p:cNvSpPr txBox="1">
            <a:spLocks noChangeArrowheads="1"/>
          </p:cNvSpPr>
          <p:nvPr/>
        </p:nvSpPr>
        <p:spPr bwMode="auto">
          <a:xfrm>
            <a:off x="76200" y="914400"/>
            <a:ext cx="9144000" cy="6988175"/>
          </a:xfrm>
          <a:prstGeom prst="rect">
            <a:avLst/>
          </a:prstGeom>
          <a:noFill/>
          <a:ln w="9525">
            <a:noFill/>
            <a:round/>
            <a:headEnd/>
            <a:tailEnd/>
          </a:ln>
        </p:spPr>
        <p:txBody>
          <a:bodyPr lIns="90000" tIns="46800" rIns="90000" bIns="46800">
            <a:spAutoFit/>
          </a:bodyPr>
          <a:lstStyle/>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a:solidFill>
                  <a:schemeClr val="bg2"/>
                </a:solidFill>
                <a:latin typeface="Times New Roman" pitchFamily="18" charset="0"/>
              </a:rPr>
              <a:t> </a:t>
            </a:r>
            <a:r>
              <a:rPr lang="en-US" sz="3200" b="1">
                <a:solidFill>
                  <a:schemeClr val="bg2"/>
                </a:solidFill>
                <a:latin typeface="Times New Roman" pitchFamily="18" charset="0"/>
              </a:rPr>
              <a:t>Double Stranded RNA (dsRNA)</a:t>
            </a:r>
            <a:r>
              <a:rPr lang="en-US" sz="3200">
                <a:solidFill>
                  <a:schemeClr val="bg2"/>
                </a:solidFill>
                <a:latin typeface="Times New Roman" pitchFamily="18" charset="0"/>
              </a:rPr>
              <a:t> triggers off the process</a:t>
            </a:r>
          </a:p>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a:solidFill>
                <a:schemeClr val="bg2"/>
              </a:solidFill>
              <a:latin typeface="Times New Roman" pitchFamily="18" charset="0"/>
            </a:endParaRPr>
          </a:p>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a:solidFill>
                  <a:schemeClr val="bg2"/>
                </a:solidFill>
                <a:latin typeface="Times New Roman" pitchFamily="18" charset="0"/>
              </a:rPr>
              <a:t>Dicer enzyme processes dsRNA into </a:t>
            </a:r>
            <a:r>
              <a:rPr lang="en-US" sz="3200" b="1">
                <a:solidFill>
                  <a:schemeClr val="bg2"/>
                </a:solidFill>
                <a:latin typeface="Times New Roman" pitchFamily="18" charset="0"/>
              </a:rPr>
              <a:t>Short interfering RNA (</a:t>
            </a:r>
            <a:r>
              <a:rPr lang="en-US" sz="3200" b="1" u="sng">
                <a:solidFill>
                  <a:schemeClr val="bg2"/>
                </a:solidFill>
                <a:latin typeface="Times New Roman" pitchFamily="18" charset="0"/>
              </a:rPr>
              <a:t>SiRNA)</a:t>
            </a:r>
          </a:p>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a:solidFill>
                <a:schemeClr val="bg2"/>
              </a:solidFill>
              <a:latin typeface="Times New Roman" pitchFamily="18" charset="0"/>
            </a:endParaRPr>
          </a:p>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u="sng">
                <a:solidFill>
                  <a:schemeClr val="bg2"/>
                </a:solidFill>
                <a:latin typeface="Times New Roman" pitchFamily="18" charset="0"/>
              </a:rPr>
              <a:t>RNA-induced Silencing Complex (RISC)</a:t>
            </a:r>
            <a:r>
              <a:rPr lang="en-US" sz="3200" b="1">
                <a:solidFill>
                  <a:schemeClr val="bg2"/>
                </a:solidFill>
                <a:latin typeface="Times New Roman" pitchFamily="18" charset="0"/>
              </a:rPr>
              <a:t> </a:t>
            </a:r>
            <a:r>
              <a:rPr lang="en-US" sz="3200">
                <a:solidFill>
                  <a:schemeClr val="bg2"/>
                </a:solidFill>
                <a:latin typeface="Times New Roman" pitchFamily="18" charset="0"/>
              </a:rPr>
              <a:t>is assembled with one of the strands of SiRNA called the “guide strand” ( the left out strand is called the “passenger  strand”) and the </a:t>
            </a:r>
            <a:r>
              <a:rPr lang="en-US" sz="3200" b="1" u="sng">
                <a:solidFill>
                  <a:schemeClr val="bg2"/>
                </a:solidFill>
                <a:latin typeface="Times New Roman" pitchFamily="18" charset="0"/>
              </a:rPr>
              <a:t>Argonaute proteins</a:t>
            </a:r>
          </a:p>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a:solidFill>
                <a:schemeClr val="bg2"/>
              </a:solidFill>
              <a:latin typeface="Times New Roman" pitchFamily="18" charset="0"/>
            </a:endParaRPr>
          </a:p>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a:solidFill>
                  <a:schemeClr val="bg2"/>
                </a:solidFill>
                <a:latin typeface="Times New Roman" pitchFamily="18" charset="0"/>
              </a:rPr>
              <a:t>RISC binds to and cleaves target mRNA </a:t>
            </a:r>
          </a:p>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a:solidFill>
                <a:schemeClr val="bg2"/>
              </a:solidFill>
              <a:latin typeface="Times New Roman" pitchFamily="18" charset="0"/>
            </a:endParaRPr>
          </a:p>
          <a:p>
            <a:pPr marL="514350" indent="-514350">
              <a:buClr>
                <a:schemeClr val="bg2"/>
              </a:buClr>
              <a:buFont typeface="Arial" pitchFamily="34" charset="0"/>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a:solidFill>
                <a:schemeClr val="bg2"/>
              </a:solidFill>
              <a:latin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1752600" y="381000"/>
            <a:ext cx="5784850" cy="709613"/>
          </a:xfrm>
          <a:prstGeom prst="rect">
            <a:avLst/>
          </a:prstGeom>
          <a:noFill/>
          <a:ln w="9525">
            <a:noFill/>
            <a:round/>
            <a:headEnd/>
            <a:tailEnd/>
          </a:ln>
          <a:effectLst/>
        </p:spPr>
        <p:txBody>
          <a:bodyPr lIns="90000" tIns="46800" rIns="90000" bIns="46800">
            <a:spAutoFit/>
          </a:bodyPr>
          <a:lstStyle/>
          <a:p>
            <a:pPr algn="ct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4000" b="1" dirty="0">
                <a:solidFill>
                  <a:schemeClr val="bg2"/>
                </a:solidFill>
                <a:latin typeface="Times New Roman" pitchFamily="16" charset="0"/>
                <a:ea typeface="+mn-ea"/>
                <a:cs typeface="+mn-cs"/>
              </a:rPr>
              <a:t>Micro RNA or MiRNA</a:t>
            </a:r>
          </a:p>
        </p:txBody>
      </p:sp>
      <p:pic>
        <p:nvPicPr>
          <p:cNvPr id="17411" name="Picture 1" descr="http://www.ambion.com/figs/f01232.gif"/>
          <p:cNvPicPr>
            <a:picLocks noChangeAspect="1" noChangeArrowheads="1"/>
          </p:cNvPicPr>
          <p:nvPr/>
        </p:nvPicPr>
        <p:blipFill>
          <a:blip r:embed="rId2" cstate="print">
            <a:lum bright="-24000" contrast="28000"/>
          </a:blip>
          <a:srcRect/>
          <a:stretch>
            <a:fillRect/>
          </a:stretch>
        </p:blipFill>
        <p:spPr bwMode="auto">
          <a:xfrm>
            <a:off x="1828800" y="1127125"/>
            <a:ext cx="5486400" cy="5424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1752600" y="381000"/>
            <a:ext cx="5784850" cy="709613"/>
          </a:xfrm>
          <a:prstGeom prst="rect">
            <a:avLst/>
          </a:prstGeom>
          <a:noFill/>
          <a:ln w="9525">
            <a:noFill/>
            <a:round/>
            <a:headEnd/>
            <a:tailEnd/>
          </a:ln>
          <a:effectLst/>
        </p:spPr>
        <p:txBody>
          <a:bodyPr lIns="90000" tIns="46800" rIns="90000" bIns="46800">
            <a:spAutoFit/>
          </a:bodyPr>
          <a:lstStyle/>
          <a:p>
            <a:pPr algn="ct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4000" b="1" dirty="0">
                <a:solidFill>
                  <a:schemeClr val="bg2"/>
                </a:solidFill>
                <a:latin typeface="Times New Roman" pitchFamily="16" charset="0"/>
                <a:ea typeface="+mn-ea"/>
                <a:cs typeface="+mn-cs"/>
              </a:rPr>
              <a:t>MiRNA silencing</a:t>
            </a:r>
          </a:p>
        </p:txBody>
      </p:sp>
      <p:pic>
        <p:nvPicPr>
          <p:cNvPr id="18435" name="Picture 1" descr="http://www.ambion.com/figs/f01233.gif"/>
          <p:cNvPicPr>
            <a:picLocks noChangeAspect="1" noChangeArrowheads="1"/>
          </p:cNvPicPr>
          <p:nvPr/>
        </p:nvPicPr>
        <p:blipFill>
          <a:blip r:embed="rId2" cstate="print">
            <a:lum bright="-4000" contrast="14000"/>
          </a:blip>
          <a:srcRect/>
          <a:stretch>
            <a:fillRect/>
          </a:stretch>
        </p:blipFill>
        <p:spPr bwMode="auto">
          <a:xfrm>
            <a:off x="250825" y="1524000"/>
            <a:ext cx="8677275"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1752600" y="381000"/>
            <a:ext cx="5784850" cy="710067"/>
          </a:xfrm>
          <a:prstGeom prst="rect">
            <a:avLst/>
          </a:prstGeom>
          <a:noFill/>
          <a:ln w="9525">
            <a:noFill/>
            <a:round/>
            <a:headEnd/>
            <a:tailEnd/>
          </a:ln>
          <a:effectLst/>
        </p:spPr>
        <p:txBody>
          <a:bodyPr lIns="90000" tIns="46800" rIns="90000" bIns="46800">
            <a:spAutoFit/>
          </a:bodyPr>
          <a:lstStyle/>
          <a:p>
            <a:pPr algn="ct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4000" b="1" dirty="0">
                <a:solidFill>
                  <a:schemeClr val="bg2"/>
                </a:solidFill>
                <a:latin typeface="Times New Roman" pitchFamily="16" charset="0"/>
                <a:ea typeface="+mn-ea"/>
                <a:cs typeface="+mn-cs"/>
              </a:rPr>
              <a:t>An RNAi experiment</a:t>
            </a:r>
          </a:p>
        </p:txBody>
      </p:sp>
      <p:sp>
        <p:nvSpPr>
          <p:cNvPr id="5" name="Text Box 1"/>
          <p:cNvSpPr txBox="1">
            <a:spLocks noChangeArrowheads="1"/>
          </p:cNvSpPr>
          <p:nvPr/>
        </p:nvSpPr>
        <p:spPr bwMode="auto">
          <a:xfrm>
            <a:off x="76200" y="1265238"/>
            <a:ext cx="9144000" cy="6250045"/>
          </a:xfrm>
          <a:prstGeom prst="rect">
            <a:avLst/>
          </a:prstGeom>
          <a:noFill/>
          <a:ln w="9525">
            <a:noFill/>
            <a:round/>
            <a:headEnd/>
            <a:tailEnd/>
          </a:ln>
          <a:effectLst/>
        </p:spPr>
        <p:txBody>
          <a:bodyPr lIns="90000" tIns="46800" rIns="90000" bIns="46800">
            <a:spAutoFit/>
          </a:bodyPr>
          <a:lstStyle/>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b="1" dirty="0">
                <a:solidFill>
                  <a:schemeClr val="bg2"/>
                </a:solidFill>
                <a:latin typeface="Times New Roman" pitchFamily="16" charset="0"/>
                <a:ea typeface="+mn-ea"/>
                <a:cs typeface="+mn-cs"/>
              </a:rPr>
              <a:t> An effective RNAi trigger</a:t>
            </a:r>
          </a:p>
          <a:p>
            <a:pPr marL="971550" lvl="1" indent="-51435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ea typeface="+mn-ea"/>
                <a:cs typeface="+mn-cs"/>
              </a:rPr>
              <a:t>A specific dsRNA targeting a gene</a:t>
            </a:r>
          </a:p>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3200" b="1" dirty="0">
              <a:solidFill>
                <a:schemeClr val="bg2"/>
              </a:solidFill>
              <a:latin typeface="Times New Roman" pitchFamily="16" charset="0"/>
              <a:ea typeface="+mn-ea"/>
              <a:cs typeface="+mn-cs"/>
            </a:endParaRPr>
          </a:p>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b="1" dirty="0">
                <a:solidFill>
                  <a:schemeClr val="bg2"/>
                </a:solidFill>
                <a:latin typeface="Times New Roman" pitchFamily="16" charset="0"/>
                <a:ea typeface="+mn-ea"/>
                <a:cs typeface="+mn-cs"/>
              </a:rPr>
              <a:t>An effective delivery method for the trigger</a:t>
            </a:r>
          </a:p>
          <a:p>
            <a:pPr marL="971550" lvl="1" indent="-51435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ea typeface="+mn-ea"/>
                <a:cs typeface="+mn-cs"/>
              </a:rPr>
              <a:t>Transfection or electroporation</a:t>
            </a:r>
          </a:p>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3200" b="1" dirty="0">
              <a:solidFill>
                <a:schemeClr val="bg2"/>
              </a:solidFill>
              <a:latin typeface="Times New Roman" pitchFamily="16" charset="0"/>
              <a:ea typeface="+mn-ea"/>
              <a:cs typeface="+mn-cs"/>
            </a:endParaRPr>
          </a:p>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b="1" dirty="0">
                <a:solidFill>
                  <a:schemeClr val="bg2"/>
                </a:solidFill>
                <a:latin typeface="Times New Roman" pitchFamily="16" charset="0"/>
                <a:ea typeface="+mn-ea"/>
                <a:cs typeface="+mn-cs"/>
              </a:rPr>
              <a:t>A robust phenotypic assay for the RNAi effect</a:t>
            </a:r>
          </a:p>
          <a:p>
            <a:pPr marL="971550" lvl="1" indent="-51435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ea typeface="+mn-ea"/>
                <a:cs typeface="+mn-cs"/>
              </a:rPr>
              <a:t>E.g. GFP assay</a:t>
            </a:r>
          </a:p>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3200" b="1" dirty="0">
              <a:solidFill>
                <a:schemeClr val="bg2"/>
              </a:solidFill>
              <a:latin typeface="Times New Roman" pitchFamily="16" charset="0"/>
              <a:ea typeface="+mn-ea"/>
              <a:cs typeface="+mn-cs"/>
            </a:endParaRPr>
          </a:p>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b="1" dirty="0">
                <a:solidFill>
                  <a:schemeClr val="bg2"/>
                </a:solidFill>
                <a:latin typeface="Times New Roman" pitchFamily="16" charset="0"/>
                <a:ea typeface="+mn-ea"/>
                <a:cs typeface="+mn-cs"/>
              </a:rPr>
              <a:t>Positive an negative controls</a:t>
            </a:r>
          </a:p>
          <a:p>
            <a:pPr marL="971550" lvl="1" indent="-514350">
              <a:buClr>
                <a:schemeClr val="accent2">
                  <a:lumMod val="75000"/>
                </a:schemeClr>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2800" b="1" dirty="0">
                <a:solidFill>
                  <a:schemeClr val="bg2"/>
                </a:solidFill>
                <a:latin typeface="Times New Roman" pitchFamily="16" charset="0"/>
                <a:ea typeface="+mn-ea"/>
                <a:cs typeface="+mn-cs"/>
              </a:rPr>
              <a:t>Controls for both delivery and the assay</a:t>
            </a:r>
          </a:p>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3200" b="1" dirty="0">
              <a:solidFill>
                <a:schemeClr val="bg2"/>
              </a:solidFill>
              <a:latin typeface="Times New Roman" pitchFamily="16" charset="0"/>
              <a:ea typeface="+mn-ea"/>
              <a:cs typeface="+mn-cs"/>
            </a:endParaRPr>
          </a:p>
          <a:p>
            <a:pPr marL="514350" indent="-514350">
              <a:buClr>
                <a:schemeClr val="accent2">
                  <a:lumMod val="75000"/>
                </a:schemeClr>
              </a:buClr>
              <a:buFont typeface="+mj-lt"/>
              <a:buAutoNum type="arabicPeriod"/>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US" sz="3200" b="1" dirty="0">
              <a:solidFill>
                <a:schemeClr val="bg2"/>
              </a:solidFill>
              <a:latin typeface="Times New Roman" pitchFamily="16" charset="0"/>
              <a:ea typeface="+mn-ea"/>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p:cNvPicPr>
            <a:picLocks noChangeAspect="1" noChangeArrowheads="1"/>
          </p:cNvPicPr>
          <p:nvPr/>
        </p:nvPicPr>
        <p:blipFill>
          <a:blip r:embed="rId2" cstate="print"/>
          <a:srcRect/>
          <a:stretch>
            <a:fillRect/>
          </a:stretch>
        </p:blipFill>
        <p:spPr bwMode="auto">
          <a:xfrm>
            <a:off x="1905000" y="1066800"/>
            <a:ext cx="5500688" cy="5638800"/>
          </a:xfrm>
          <a:prstGeom prst="rect">
            <a:avLst/>
          </a:prstGeom>
          <a:noFill/>
          <a:ln w="9525">
            <a:noFill/>
            <a:round/>
            <a:headEnd/>
            <a:tailEnd/>
          </a:ln>
        </p:spPr>
      </p:pic>
      <p:sp>
        <p:nvSpPr>
          <p:cNvPr id="3" name="Text Box 1"/>
          <p:cNvSpPr txBox="1">
            <a:spLocks noChangeArrowheads="1"/>
          </p:cNvSpPr>
          <p:nvPr/>
        </p:nvSpPr>
        <p:spPr bwMode="auto">
          <a:xfrm>
            <a:off x="1752600" y="280988"/>
            <a:ext cx="5784850" cy="710067"/>
          </a:xfrm>
          <a:prstGeom prst="rect">
            <a:avLst/>
          </a:prstGeom>
          <a:noFill/>
          <a:ln w="9525">
            <a:noFill/>
            <a:round/>
            <a:headEnd/>
            <a:tailEnd/>
          </a:ln>
          <a:effectLst/>
        </p:spPr>
        <p:txBody>
          <a:bodyPr lIns="90000" tIns="46800" rIns="90000" bIns="46800">
            <a:spAutoFit/>
          </a:bodyPr>
          <a:lstStyle/>
          <a:p>
            <a:pPr algn="ct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4000" b="1" dirty="0">
                <a:solidFill>
                  <a:schemeClr val="bg2"/>
                </a:solidFill>
                <a:latin typeface="Times New Roman" pitchFamily="16" charset="0"/>
                <a:ea typeface="+mn-ea"/>
                <a:cs typeface="+mn-cs"/>
              </a:rPr>
              <a:t>An RNAi experiment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381000" y="457200"/>
            <a:ext cx="8763000" cy="586957"/>
          </a:xfrm>
          <a:prstGeom prst="rect">
            <a:avLst/>
          </a:prstGeom>
          <a:noFill/>
          <a:ln w="9525">
            <a:noFill/>
            <a:round/>
            <a:headEnd/>
            <a:tailEnd/>
          </a:ln>
          <a:effectLst/>
        </p:spPr>
        <p:txBody>
          <a:bodyPr lIns="90000" tIns="46800" rIns="90000" bIns="46800">
            <a:spAutoFit/>
          </a:bodyPr>
          <a:lstStyle/>
          <a:p>
            <a:pP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200" b="1" dirty="0">
                <a:solidFill>
                  <a:schemeClr val="bg2"/>
                </a:solidFill>
                <a:latin typeface="Times New Roman" pitchFamily="16" charset="0"/>
                <a:ea typeface="+mn-ea"/>
                <a:cs typeface="+mn-cs"/>
              </a:rPr>
              <a:t>An RNAi experiment – Mobile Silencing Signal</a:t>
            </a:r>
          </a:p>
        </p:txBody>
      </p:sp>
      <p:pic>
        <p:nvPicPr>
          <p:cNvPr id="21507" name="Picture 2"/>
          <p:cNvPicPr>
            <a:picLocks noChangeAspect="1" noChangeArrowheads="1"/>
          </p:cNvPicPr>
          <p:nvPr/>
        </p:nvPicPr>
        <p:blipFill>
          <a:blip r:embed="rId2" cstate="print"/>
          <a:srcRect/>
          <a:stretch>
            <a:fillRect/>
          </a:stretch>
        </p:blipFill>
        <p:spPr bwMode="auto">
          <a:xfrm>
            <a:off x="219075" y="1527175"/>
            <a:ext cx="8696325" cy="3197225"/>
          </a:xfrm>
          <a:prstGeom prst="rect">
            <a:avLst/>
          </a:prstGeom>
          <a:noFill/>
          <a:ln w="9525">
            <a:noFill/>
            <a:miter lim="800000"/>
            <a:headEnd/>
            <a:tailEnd/>
          </a:ln>
        </p:spPr>
      </p:pic>
      <p:sp>
        <p:nvSpPr>
          <p:cNvPr id="4" name="TextBox 3"/>
          <p:cNvSpPr txBox="1"/>
          <p:nvPr/>
        </p:nvSpPr>
        <p:spPr>
          <a:xfrm>
            <a:off x="304800" y="5105400"/>
            <a:ext cx="8605838" cy="830263"/>
          </a:xfrm>
          <a:prstGeom prst="rect">
            <a:avLst/>
          </a:prstGeom>
          <a:noFill/>
        </p:spPr>
        <p:txBody>
          <a:bodyPr wrap="none">
            <a:spAutoFit/>
          </a:bodyPr>
          <a:lstStyle/>
          <a:p>
            <a:pPr marL="342900" indent="-342900">
              <a:buFont typeface="Arial" charset="0"/>
              <a:buAutoNum type="alphaLcPeriod"/>
              <a:defRPr/>
            </a:pPr>
            <a:r>
              <a:rPr lang="en-US" sz="2400" b="1" dirty="0">
                <a:solidFill>
                  <a:schemeClr val="bg2"/>
                </a:solidFill>
                <a:latin typeface="Times New Roman" pitchFamily="18" charset="0"/>
                <a:ea typeface="+mn-ea"/>
                <a:cs typeface="Times New Roman" pitchFamily="18" charset="0"/>
              </a:rPr>
              <a:t>A complete silencing of GFP spread throughout the plant</a:t>
            </a:r>
          </a:p>
          <a:p>
            <a:pPr marL="342900" indent="-342900">
              <a:buFont typeface="Arial" charset="0"/>
              <a:buAutoNum type="alphaLcPeriod"/>
              <a:defRPr/>
            </a:pPr>
            <a:r>
              <a:rPr lang="en-US" sz="2400" b="1" dirty="0">
                <a:solidFill>
                  <a:schemeClr val="bg2"/>
                </a:solidFill>
                <a:latin typeface="Times New Roman" pitchFamily="18" charset="0"/>
                <a:ea typeface="+mn-ea"/>
                <a:cs typeface="Times New Roman" pitchFamily="18" charset="0"/>
              </a:rPr>
              <a:t>A mutated silencing signal with silencing near phloem regions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990600" y="280988"/>
            <a:ext cx="7391400" cy="709612"/>
          </a:xfrm>
          <a:prstGeom prst="rect">
            <a:avLst/>
          </a:prstGeom>
          <a:noFill/>
          <a:ln w="9525">
            <a:noFill/>
            <a:round/>
            <a:headEnd/>
            <a:tailEnd/>
          </a:ln>
          <a:effectLst/>
        </p:spPr>
        <p:txBody>
          <a:bodyPr lIns="90000" tIns="46800" rIns="90000" bIns="46800">
            <a:spAutoFit/>
          </a:bodyPr>
          <a:lstStyle/>
          <a:p>
            <a:pPr algn="ct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4000" b="1" dirty="0">
                <a:solidFill>
                  <a:schemeClr val="accent2">
                    <a:lumMod val="75000"/>
                  </a:schemeClr>
                </a:solidFill>
                <a:latin typeface="Times New Roman" pitchFamily="16" charset="0"/>
                <a:ea typeface="+mn-ea"/>
                <a:cs typeface="+mn-cs"/>
              </a:rPr>
              <a:t>RNAi-based treatment of HIV </a:t>
            </a:r>
          </a:p>
        </p:txBody>
      </p:sp>
      <p:pic>
        <p:nvPicPr>
          <p:cNvPr id="27651" name="Picture 2"/>
          <p:cNvPicPr>
            <a:picLocks noChangeAspect="1" noChangeArrowheads="1"/>
          </p:cNvPicPr>
          <p:nvPr/>
        </p:nvPicPr>
        <p:blipFill>
          <a:blip r:embed="rId2" cstate="print">
            <a:lum bright="-6000" contrast="2000"/>
          </a:blip>
          <a:srcRect/>
          <a:stretch>
            <a:fillRect/>
          </a:stretch>
        </p:blipFill>
        <p:spPr bwMode="auto">
          <a:xfrm>
            <a:off x="166688" y="1524000"/>
            <a:ext cx="8778875" cy="4081463"/>
          </a:xfrm>
          <a:prstGeom prst="rect">
            <a:avLst/>
          </a:prstGeom>
          <a:noFill/>
          <a:ln w="9525">
            <a:noFill/>
            <a:miter lim="800000"/>
            <a:headEnd/>
            <a:tailEnd/>
          </a:ln>
        </p:spPr>
      </p:pic>
      <p:sp>
        <p:nvSpPr>
          <p:cNvPr id="4" name="TextBox 3"/>
          <p:cNvSpPr txBox="1"/>
          <p:nvPr/>
        </p:nvSpPr>
        <p:spPr>
          <a:xfrm>
            <a:off x="2819400" y="3284538"/>
            <a:ext cx="1417638" cy="830262"/>
          </a:xfrm>
          <a:prstGeom prst="rect">
            <a:avLst/>
          </a:prstGeom>
          <a:noFill/>
        </p:spPr>
        <p:txBody>
          <a:bodyPr>
            <a:spAutoFit/>
          </a:bodyPr>
          <a:lstStyle/>
          <a:p>
            <a:pPr>
              <a:buFont typeface="Arial" charset="0"/>
              <a:buNone/>
              <a:defRPr/>
            </a:pPr>
            <a:r>
              <a:rPr lang="en-US" sz="1200" dirty="0">
                <a:solidFill>
                  <a:schemeClr val="tx1">
                    <a:lumMod val="75000"/>
                    <a:lumOff val="25000"/>
                  </a:schemeClr>
                </a:solidFill>
                <a:latin typeface="Arial" charset="0"/>
                <a:ea typeface="+mn-ea"/>
                <a:cs typeface="+mn-cs"/>
              </a:rPr>
              <a:t>(GRANULOCYTE COLONY STIMULATION FACTOR)</a:t>
            </a:r>
          </a:p>
        </p:txBody>
      </p:sp>
      <p:sp>
        <p:nvSpPr>
          <p:cNvPr id="5" name="TextBox 4"/>
          <p:cNvSpPr txBox="1"/>
          <p:nvPr/>
        </p:nvSpPr>
        <p:spPr>
          <a:xfrm>
            <a:off x="5121275" y="2895600"/>
            <a:ext cx="1416050" cy="830263"/>
          </a:xfrm>
          <a:prstGeom prst="rect">
            <a:avLst/>
          </a:prstGeom>
          <a:noFill/>
        </p:spPr>
        <p:txBody>
          <a:bodyPr>
            <a:spAutoFit/>
          </a:bodyPr>
          <a:lstStyle/>
          <a:p>
            <a:pPr>
              <a:buFont typeface="Arial" charset="0"/>
              <a:buNone/>
              <a:defRPr/>
            </a:pPr>
            <a:r>
              <a:rPr lang="en-US" sz="1200" dirty="0">
                <a:solidFill>
                  <a:schemeClr val="tx1">
                    <a:lumMod val="75000"/>
                    <a:lumOff val="25000"/>
                  </a:schemeClr>
                </a:solidFill>
                <a:latin typeface="Arial" charset="0"/>
                <a:ea typeface="+mn-ea"/>
                <a:cs typeface="+mn-cs"/>
              </a:rPr>
              <a:t>(PERIPHERAL BLOOD PROGENITOR CELLS)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lum bright="-14000" contrast="20000"/>
          </a:blip>
          <a:srcRect/>
          <a:stretch>
            <a:fillRect/>
          </a:stretch>
        </p:blipFill>
        <p:spPr bwMode="auto">
          <a:xfrm>
            <a:off x="2057400" y="1295400"/>
            <a:ext cx="4953000" cy="4854575"/>
          </a:xfrm>
          <a:prstGeom prst="rect">
            <a:avLst/>
          </a:prstGeom>
          <a:noFill/>
          <a:ln w="9525">
            <a:noFill/>
            <a:round/>
            <a:headEnd/>
            <a:tailEnd/>
          </a:ln>
        </p:spPr>
      </p:pic>
      <p:sp>
        <p:nvSpPr>
          <p:cNvPr id="3" name="Text Box 1"/>
          <p:cNvSpPr txBox="1">
            <a:spLocks noChangeArrowheads="1"/>
          </p:cNvSpPr>
          <p:nvPr/>
        </p:nvSpPr>
        <p:spPr bwMode="auto">
          <a:xfrm>
            <a:off x="0" y="493713"/>
            <a:ext cx="9144000" cy="649287"/>
          </a:xfrm>
          <a:prstGeom prst="rect">
            <a:avLst/>
          </a:prstGeom>
          <a:noFill/>
          <a:ln w="9525">
            <a:noFill/>
            <a:round/>
            <a:headEnd/>
            <a:tailEnd/>
          </a:ln>
          <a:effectLst/>
        </p:spPr>
        <p:txBody>
          <a:bodyPr lIns="90000" tIns="46800" rIns="90000" bIns="46800">
            <a:spAutoFit/>
          </a:bodyPr>
          <a:lstStyle/>
          <a:p>
            <a:pPr algn="ctr">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3600" b="1" dirty="0">
                <a:solidFill>
                  <a:schemeClr val="bg2"/>
                </a:solidFill>
                <a:latin typeface="Times New Roman" pitchFamily="16" charset="0"/>
                <a:ea typeface="+mn-ea"/>
                <a:cs typeface="+mn-cs"/>
              </a:rPr>
              <a:t>We finally managed the COP to work for us!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1"/>
          <p:cNvSpPr txBox="1">
            <a:spLocks noChangeArrowheads="1"/>
          </p:cNvSpPr>
          <p:nvPr/>
        </p:nvSpPr>
        <p:spPr bwMode="auto">
          <a:xfrm>
            <a:off x="1752600" y="304800"/>
            <a:ext cx="57848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Male or Female ?</a:t>
            </a:r>
          </a:p>
        </p:txBody>
      </p:sp>
      <p:pic>
        <p:nvPicPr>
          <p:cNvPr id="71683" name="Picture 2" descr="10_F00"/>
          <p:cNvPicPr>
            <a:picLocks noChangeAspect="1" noChangeArrowheads="1"/>
          </p:cNvPicPr>
          <p:nvPr/>
        </p:nvPicPr>
        <p:blipFill>
          <a:blip r:embed="rId2" cstate="print"/>
          <a:srcRect b="5930"/>
          <a:stretch>
            <a:fillRect/>
          </a:stretch>
        </p:blipFill>
        <p:spPr bwMode="auto">
          <a:xfrm>
            <a:off x="4572000" y="892175"/>
            <a:ext cx="4191000" cy="5661025"/>
          </a:xfrm>
          <a:prstGeom prst="rect">
            <a:avLst/>
          </a:prstGeom>
          <a:noFill/>
          <a:ln w="9525">
            <a:noFill/>
            <a:miter lim="800000"/>
            <a:headEnd/>
            <a:tailEnd/>
          </a:ln>
        </p:spPr>
      </p:pic>
      <p:sp>
        <p:nvSpPr>
          <p:cNvPr id="71684" name="Text Box 1"/>
          <p:cNvSpPr txBox="1">
            <a:spLocks noChangeArrowheads="1"/>
          </p:cNvSpPr>
          <p:nvPr/>
        </p:nvSpPr>
        <p:spPr bwMode="auto">
          <a:xfrm>
            <a:off x="228600" y="1295400"/>
            <a:ext cx="4267200" cy="4403725"/>
          </a:xfrm>
          <a:prstGeom prst="rect">
            <a:avLst/>
          </a:prstGeom>
          <a:noFill/>
          <a:ln w="9525">
            <a:noFill/>
            <a:round/>
            <a:headEnd/>
            <a:tailEnd/>
          </a:ln>
        </p:spPr>
        <p:txBody>
          <a:bodyPr lIns="90000" tIns="46800" rIns="90000" bIns="46800">
            <a:spAutoFit/>
          </a:bodyPr>
          <a:lstStyle/>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a:solidFill>
                  <a:schemeClr val="bg2"/>
                </a:solidFill>
                <a:latin typeface="Times New Roman" pitchFamily="18" charset="0"/>
              </a:rPr>
              <a:t> </a:t>
            </a:r>
            <a:r>
              <a:rPr lang="en-US" sz="2800" b="1" u="sng">
                <a:solidFill>
                  <a:schemeClr val="bg2"/>
                </a:solidFill>
                <a:latin typeface="Times New Roman" pitchFamily="18" charset="0"/>
              </a:rPr>
              <a:t>SRY</a:t>
            </a:r>
            <a:r>
              <a:rPr lang="en-US" sz="2800" b="1">
                <a:solidFill>
                  <a:schemeClr val="bg2"/>
                </a:solidFill>
                <a:latin typeface="Times New Roman" pitchFamily="18" charset="0"/>
              </a:rPr>
              <a:t> (Sex-determining Region on Y) gene</a:t>
            </a:r>
          </a:p>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1">
              <a:solidFill>
                <a:schemeClr val="bg2"/>
              </a:solidFill>
              <a:latin typeface="Times New Roman" pitchFamily="18" charset="0"/>
            </a:endParaRPr>
          </a:p>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a:solidFill>
                  <a:schemeClr val="bg2"/>
                </a:solidFill>
                <a:latin typeface="Times New Roman" pitchFamily="18" charset="0"/>
              </a:rPr>
              <a:t>One copy of the SRY gene even if present on XX chromosome gives male characters</a:t>
            </a:r>
          </a:p>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1">
              <a:solidFill>
                <a:schemeClr val="bg2"/>
              </a:solidFill>
              <a:latin typeface="Times New Roman" pitchFamily="18" charset="0"/>
            </a:endParaRPr>
          </a:p>
          <a:p>
            <a:pPr marL="228600" indent="-228600">
              <a:buClr>
                <a:schemeClr val="bg2"/>
              </a:buClr>
              <a:buFont typeface="Arial"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a:solidFill>
                  <a:schemeClr val="bg2"/>
                </a:solidFill>
                <a:latin typeface="Times New Roman" pitchFamily="18" charset="0"/>
              </a:rPr>
              <a:t>SRY gene is absent in females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75" name="Picture 35" descr="11_09aGeneExpressControl-U"/>
          <p:cNvPicPr>
            <a:picLocks noChangeAspect="1" noChangeArrowheads="1"/>
          </p:cNvPicPr>
          <p:nvPr/>
        </p:nvPicPr>
        <p:blipFill>
          <a:blip r:embed="rId4" cstate="print"/>
          <a:srcRect b="2510"/>
          <a:stretch>
            <a:fillRect/>
          </a:stretch>
        </p:blipFill>
        <p:spPr bwMode="auto">
          <a:xfrm>
            <a:off x="1779588" y="368300"/>
            <a:ext cx="5584825" cy="6413500"/>
          </a:xfrm>
          <a:prstGeom prst="rect">
            <a:avLst/>
          </a:prstGeom>
          <a:noFill/>
        </p:spPr>
      </p:pic>
      <p:sp>
        <p:nvSpPr>
          <p:cNvPr id="1085476" name="Text Box 36"/>
          <p:cNvSpPr txBox="1">
            <a:spLocks noChangeArrowheads="1"/>
          </p:cNvSpPr>
          <p:nvPr/>
        </p:nvSpPr>
        <p:spPr bwMode="auto">
          <a:xfrm>
            <a:off x="4124325" y="538163"/>
            <a:ext cx="901700" cy="203200"/>
          </a:xfrm>
          <a:prstGeom prst="rect">
            <a:avLst/>
          </a:prstGeom>
          <a:noFill/>
          <a:ln w="9525">
            <a:noFill/>
            <a:miter lim="800000"/>
            <a:headEnd/>
            <a:tailEnd/>
          </a:ln>
          <a:effectLst/>
        </p:spPr>
        <p:txBody>
          <a:bodyPr wrap="none" lIns="0" tIns="0" rIns="0" bIns="0"/>
          <a:lstStyle/>
          <a:p>
            <a:pPr algn="l">
              <a:lnSpc>
                <a:spcPct val="90000"/>
              </a:lnSpc>
            </a:pPr>
            <a:r>
              <a:rPr lang="en-US" sz="1400" b="1"/>
              <a:t>NUCLEUS</a:t>
            </a:r>
          </a:p>
        </p:txBody>
      </p:sp>
      <p:sp>
        <p:nvSpPr>
          <p:cNvPr id="1085477" name="Text Box 37"/>
          <p:cNvSpPr txBox="1">
            <a:spLocks noChangeArrowheads="1"/>
          </p:cNvSpPr>
          <p:nvPr/>
        </p:nvSpPr>
        <p:spPr bwMode="auto">
          <a:xfrm>
            <a:off x="3532188" y="1544638"/>
            <a:ext cx="1984375" cy="430212"/>
          </a:xfrm>
          <a:prstGeom prst="rect">
            <a:avLst/>
          </a:prstGeom>
          <a:noFill/>
          <a:ln w="9525">
            <a:noFill/>
            <a:miter lim="800000"/>
            <a:headEnd/>
            <a:tailEnd/>
          </a:ln>
          <a:effectLst/>
        </p:spPr>
        <p:txBody>
          <a:bodyPr wrap="none" lIns="0" tIns="0" rIns="0" bIns="0"/>
          <a:lstStyle/>
          <a:p>
            <a:pPr algn="l"/>
            <a:r>
              <a:rPr lang="en-US" sz="1400" b="1"/>
              <a:t>DNA unpacking</a:t>
            </a:r>
          </a:p>
          <a:p>
            <a:pPr algn="l"/>
            <a:r>
              <a:rPr lang="en-US" sz="1400" b="1"/>
              <a:t>Other changes to DNA</a:t>
            </a:r>
          </a:p>
        </p:txBody>
      </p:sp>
      <p:sp>
        <p:nvSpPr>
          <p:cNvPr id="1085478" name="Text Box 38"/>
          <p:cNvSpPr txBox="1">
            <a:spLocks noChangeArrowheads="1"/>
          </p:cNvSpPr>
          <p:nvPr/>
        </p:nvSpPr>
        <p:spPr bwMode="auto">
          <a:xfrm>
            <a:off x="3540125" y="4168775"/>
            <a:ext cx="2089150" cy="209550"/>
          </a:xfrm>
          <a:prstGeom prst="rect">
            <a:avLst/>
          </a:prstGeom>
          <a:noFill/>
          <a:ln w="9525">
            <a:noFill/>
            <a:miter lim="800000"/>
            <a:headEnd/>
            <a:tailEnd/>
          </a:ln>
          <a:effectLst/>
        </p:spPr>
        <p:txBody>
          <a:bodyPr wrap="none" lIns="0" tIns="0" rIns="0" bIns="0"/>
          <a:lstStyle/>
          <a:p>
            <a:pPr algn="l">
              <a:lnSpc>
                <a:spcPct val="90000"/>
              </a:lnSpc>
            </a:pPr>
            <a:r>
              <a:rPr lang="en-US" sz="1400" b="1"/>
              <a:t>Addition of cap and tail</a:t>
            </a:r>
          </a:p>
        </p:txBody>
      </p:sp>
      <p:sp>
        <p:nvSpPr>
          <p:cNvPr id="1085479" name="Text Box 39"/>
          <p:cNvSpPr txBox="1">
            <a:spLocks noChangeArrowheads="1"/>
          </p:cNvSpPr>
          <p:nvPr/>
        </p:nvSpPr>
        <p:spPr bwMode="auto">
          <a:xfrm>
            <a:off x="2097088" y="1017588"/>
            <a:ext cx="1425575" cy="217487"/>
          </a:xfrm>
          <a:prstGeom prst="rect">
            <a:avLst/>
          </a:prstGeom>
          <a:noFill/>
          <a:ln w="9525">
            <a:noFill/>
            <a:miter lim="800000"/>
            <a:headEnd/>
            <a:tailEnd/>
          </a:ln>
          <a:effectLst/>
        </p:spPr>
        <p:txBody>
          <a:bodyPr wrap="none" lIns="0" tIns="0" rIns="0" bIns="0"/>
          <a:lstStyle/>
          <a:p>
            <a:pPr algn="ctr">
              <a:lnSpc>
                <a:spcPct val="90000"/>
              </a:lnSpc>
            </a:pPr>
            <a:r>
              <a:rPr lang="en-US" sz="1400" b="1"/>
              <a:t>Chromosome</a:t>
            </a:r>
          </a:p>
        </p:txBody>
      </p:sp>
      <p:sp>
        <p:nvSpPr>
          <p:cNvPr id="1085480" name="Text Box 40"/>
          <p:cNvSpPr txBox="1">
            <a:spLocks noChangeArrowheads="1"/>
          </p:cNvSpPr>
          <p:nvPr/>
        </p:nvSpPr>
        <p:spPr bwMode="auto">
          <a:xfrm>
            <a:off x="2159000" y="2408238"/>
            <a:ext cx="1289050" cy="203200"/>
          </a:xfrm>
          <a:prstGeom prst="rect">
            <a:avLst/>
          </a:prstGeom>
          <a:noFill/>
          <a:ln w="9525">
            <a:noFill/>
            <a:miter lim="800000"/>
            <a:headEnd/>
            <a:tailEnd/>
          </a:ln>
          <a:effectLst/>
        </p:spPr>
        <p:txBody>
          <a:bodyPr wrap="none" lIns="0" tIns="0" rIns="0" bIns="0"/>
          <a:lstStyle/>
          <a:p>
            <a:pPr algn="ctr">
              <a:lnSpc>
                <a:spcPct val="90000"/>
              </a:lnSpc>
            </a:pPr>
            <a:r>
              <a:rPr lang="en-US" sz="1400" b="1"/>
              <a:t>Gene</a:t>
            </a:r>
          </a:p>
        </p:txBody>
      </p:sp>
      <p:sp>
        <p:nvSpPr>
          <p:cNvPr id="1085481" name="Text Box 41"/>
          <p:cNvSpPr txBox="1">
            <a:spLocks noChangeArrowheads="1"/>
          </p:cNvSpPr>
          <p:nvPr/>
        </p:nvSpPr>
        <p:spPr bwMode="auto">
          <a:xfrm>
            <a:off x="2062163" y="3624263"/>
            <a:ext cx="1425575" cy="217487"/>
          </a:xfrm>
          <a:prstGeom prst="rect">
            <a:avLst/>
          </a:prstGeom>
          <a:noFill/>
          <a:ln w="9525">
            <a:noFill/>
            <a:miter lim="800000"/>
            <a:headEnd/>
            <a:tailEnd/>
          </a:ln>
          <a:effectLst/>
        </p:spPr>
        <p:txBody>
          <a:bodyPr wrap="none" lIns="0" tIns="0" rIns="0" bIns="0"/>
          <a:lstStyle/>
          <a:p>
            <a:pPr algn="ctr">
              <a:lnSpc>
                <a:spcPct val="90000"/>
              </a:lnSpc>
            </a:pPr>
            <a:r>
              <a:rPr lang="en-US" sz="1400" b="1"/>
              <a:t>RNA transcript</a:t>
            </a:r>
          </a:p>
        </p:txBody>
      </p:sp>
      <p:sp>
        <p:nvSpPr>
          <p:cNvPr id="1085482" name="Text Box 42"/>
          <p:cNvSpPr txBox="1">
            <a:spLocks noChangeArrowheads="1"/>
          </p:cNvSpPr>
          <p:nvPr/>
        </p:nvSpPr>
        <p:spPr bwMode="auto">
          <a:xfrm>
            <a:off x="5661025" y="2887663"/>
            <a:ext cx="1289050" cy="203200"/>
          </a:xfrm>
          <a:prstGeom prst="rect">
            <a:avLst/>
          </a:prstGeom>
          <a:noFill/>
          <a:ln w="9525">
            <a:noFill/>
            <a:miter lim="800000"/>
            <a:headEnd/>
            <a:tailEnd/>
          </a:ln>
          <a:effectLst/>
        </p:spPr>
        <p:txBody>
          <a:bodyPr wrap="none" lIns="0" tIns="0" rIns="0" bIns="0"/>
          <a:lstStyle/>
          <a:p>
            <a:pPr algn="ctr">
              <a:lnSpc>
                <a:spcPct val="90000"/>
              </a:lnSpc>
            </a:pPr>
            <a:r>
              <a:rPr lang="en-US" sz="1400" b="1"/>
              <a:t>Gene</a:t>
            </a:r>
          </a:p>
        </p:txBody>
      </p:sp>
      <p:sp>
        <p:nvSpPr>
          <p:cNvPr id="1085483" name="Text Box 43"/>
          <p:cNvSpPr txBox="1">
            <a:spLocks noChangeArrowheads="1"/>
          </p:cNvSpPr>
          <p:nvPr/>
        </p:nvSpPr>
        <p:spPr bwMode="auto">
          <a:xfrm>
            <a:off x="3535363" y="3016250"/>
            <a:ext cx="1262062" cy="223838"/>
          </a:xfrm>
          <a:prstGeom prst="rect">
            <a:avLst/>
          </a:prstGeom>
          <a:noFill/>
          <a:ln w="9525">
            <a:noFill/>
            <a:miter lim="800000"/>
            <a:headEnd/>
            <a:tailEnd/>
          </a:ln>
          <a:effectLst/>
        </p:spPr>
        <p:txBody>
          <a:bodyPr wrap="none" lIns="0" tIns="0" rIns="0" bIns="0"/>
          <a:lstStyle/>
          <a:p>
            <a:pPr algn="l">
              <a:lnSpc>
                <a:spcPct val="90000"/>
              </a:lnSpc>
            </a:pPr>
            <a:r>
              <a:rPr lang="en-US" sz="1400" b="1"/>
              <a:t>Transcription</a:t>
            </a:r>
          </a:p>
        </p:txBody>
      </p:sp>
      <p:sp>
        <p:nvSpPr>
          <p:cNvPr id="1085484" name="Text Box 44"/>
          <p:cNvSpPr txBox="1">
            <a:spLocks noChangeArrowheads="1"/>
          </p:cNvSpPr>
          <p:nvPr/>
        </p:nvSpPr>
        <p:spPr bwMode="auto">
          <a:xfrm>
            <a:off x="5080000" y="3895725"/>
            <a:ext cx="692150" cy="230188"/>
          </a:xfrm>
          <a:prstGeom prst="rect">
            <a:avLst/>
          </a:prstGeom>
          <a:noFill/>
          <a:ln w="9525">
            <a:noFill/>
            <a:miter lim="800000"/>
            <a:headEnd/>
            <a:tailEnd/>
          </a:ln>
          <a:effectLst/>
        </p:spPr>
        <p:txBody>
          <a:bodyPr wrap="none" lIns="0" tIns="0" rIns="0" bIns="0"/>
          <a:lstStyle/>
          <a:p>
            <a:pPr algn="ctr">
              <a:lnSpc>
                <a:spcPct val="90000"/>
              </a:lnSpc>
            </a:pPr>
            <a:r>
              <a:rPr lang="en-US" sz="1400" b="1"/>
              <a:t>Intron</a:t>
            </a:r>
          </a:p>
        </p:txBody>
      </p:sp>
      <p:sp>
        <p:nvSpPr>
          <p:cNvPr id="1085485" name="Text Box 45"/>
          <p:cNvSpPr txBox="1">
            <a:spLocks noChangeArrowheads="1"/>
          </p:cNvSpPr>
          <p:nvPr/>
        </p:nvSpPr>
        <p:spPr bwMode="auto">
          <a:xfrm>
            <a:off x="4865688" y="3311525"/>
            <a:ext cx="665162" cy="188913"/>
          </a:xfrm>
          <a:prstGeom prst="rect">
            <a:avLst/>
          </a:prstGeom>
          <a:noFill/>
          <a:ln w="9525">
            <a:noFill/>
            <a:miter lim="800000"/>
            <a:headEnd/>
            <a:tailEnd/>
          </a:ln>
          <a:effectLst/>
        </p:spPr>
        <p:txBody>
          <a:bodyPr wrap="none" lIns="0" tIns="0" rIns="0" bIns="0"/>
          <a:lstStyle/>
          <a:p>
            <a:pPr algn="ctr">
              <a:lnSpc>
                <a:spcPct val="90000"/>
              </a:lnSpc>
            </a:pPr>
            <a:r>
              <a:rPr lang="en-US" sz="1400" b="1"/>
              <a:t>Exon</a:t>
            </a:r>
          </a:p>
        </p:txBody>
      </p:sp>
      <p:sp>
        <p:nvSpPr>
          <p:cNvPr id="1085486" name="Text Box 46"/>
          <p:cNvSpPr txBox="1">
            <a:spLocks noChangeArrowheads="1"/>
          </p:cNvSpPr>
          <p:nvPr/>
        </p:nvSpPr>
        <p:spPr bwMode="auto">
          <a:xfrm>
            <a:off x="3536950" y="4894263"/>
            <a:ext cx="1262063" cy="223837"/>
          </a:xfrm>
          <a:prstGeom prst="rect">
            <a:avLst/>
          </a:prstGeom>
          <a:noFill/>
          <a:ln w="9525">
            <a:noFill/>
            <a:miter lim="800000"/>
            <a:headEnd/>
            <a:tailEnd/>
          </a:ln>
          <a:effectLst/>
        </p:spPr>
        <p:txBody>
          <a:bodyPr wrap="none" lIns="0" tIns="0" rIns="0" bIns="0"/>
          <a:lstStyle/>
          <a:p>
            <a:pPr algn="l">
              <a:lnSpc>
                <a:spcPct val="90000"/>
              </a:lnSpc>
            </a:pPr>
            <a:r>
              <a:rPr lang="en-US" sz="1400" b="1"/>
              <a:t>Splicing</a:t>
            </a:r>
          </a:p>
        </p:txBody>
      </p:sp>
      <p:sp>
        <p:nvSpPr>
          <p:cNvPr id="1085487" name="AutoShape 47"/>
          <p:cNvSpPr>
            <a:spLocks/>
          </p:cNvSpPr>
          <p:nvPr/>
        </p:nvSpPr>
        <p:spPr bwMode="auto">
          <a:xfrm rot="5400000">
            <a:off x="6003925" y="1973263"/>
            <a:ext cx="161925" cy="1647825"/>
          </a:xfrm>
          <a:prstGeom prst="rightBrace">
            <a:avLst>
              <a:gd name="adj1" fmla="val 84804"/>
              <a:gd name="adj2" fmla="val 37727"/>
            </a:avLst>
          </a:prstGeom>
          <a:noFill/>
          <a:ln w="25400">
            <a:solidFill>
              <a:schemeClr val="tx1"/>
            </a:solidFill>
            <a:round/>
            <a:headEnd/>
            <a:tailEnd/>
          </a:ln>
          <a:effectLst/>
        </p:spPr>
        <p:txBody>
          <a:bodyPr wrap="none" anchor="ctr"/>
          <a:lstStyle/>
          <a:p>
            <a:endParaRPr lang="en-US"/>
          </a:p>
        </p:txBody>
      </p:sp>
      <p:sp>
        <p:nvSpPr>
          <p:cNvPr id="1085488" name="Line 48"/>
          <p:cNvSpPr>
            <a:spLocks noChangeShapeType="1"/>
          </p:cNvSpPr>
          <p:nvPr/>
        </p:nvSpPr>
        <p:spPr bwMode="auto">
          <a:xfrm flipV="1">
            <a:off x="5210175" y="3494088"/>
            <a:ext cx="3175" cy="266700"/>
          </a:xfrm>
          <a:prstGeom prst="line">
            <a:avLst/>
          </a:prstGeom>
          <a:noFill/>
          <a:ln w="25400">
            <a:solidFill>
              <a:schemeClr val="tx1"/>
            </a:solidFill>
            <a:round/>
            <a:headEnd/>
            <a:tailEnd/>
          </a:ln>
          <a:effectLst/>
        </p:spPr>
        <p:txBody>
          <a:bodyPr wrap="none" anchor="ctr"/>
          <a:lstStyle/>
          <a:p>
            <a:endParaRPr lang="en-US"/>
          </a:p>
        </p:txBody>
      </p:sp>
      <p:sp>
        <p:nvSpPr>
          <p:cNvPr id="1085489" name="Line 49"/>
          <p:cNvSpPr>
            <a:spLocks noChangeShapeType="1"/>
          </p:cNvSpPr>
          <p:nvPr/>
        </p:nvSpPr>
        <p:spPr bwMode="auto">
          <a:xfrm>
            <a:off x="5414963" y="3533775"/>
            <a:ext cx="3175" cy="365125"/>
          </a:xfrm>
          <a:prstGeom prst="line">
            <a:avLst/>
          </a:prstGeom>
          <a:noFill/>
          <a:ln w="25400">
            <a:solidFill>
              <a:schemeClr val="tx1"/>
            </a:solidFill>
            <a:round/>
            <a:headEnd/>
            <a:tailEnd/>
          </a:ln>
          <a:effectLst/>
        </p:spPr>
        <p:txBody>
          <a:bodyPr wrap="none" anchor="ctr"/>
          <a:lstStyle/>
          <a:p>
            <a:endParaRPr lang="en-US"/>
          </a:p>
        </p:txBody>
      </p:sp>
      <p:sp>
        <p:nvSpPr>
          <p:cNvPr id="1085490" name="Text Box 50"/>
          <p:cNvSpPr txBox="1">
            <a:spLocks noChangeArrowheads="1"/>
          </p:cNvSpPr>
          <p:nvPr/>
        </p:nvSpPr>
        <p:spPr bwMode="auto">
          <a:xfrm>
            <a:off x="5260975" y="5572125"/>
            <a:ext cx="346075" cy="193675"/>
          </a:xfrm>
          <a:prstGeom prst="rect">
            <a:avLst/>
          </a:prstGeom>
          <a:noFill/>
          <a:ln w="9525">
            <a:noFill/>
            <a:miter lim="800000"/>
            <a:headEnd/>
            <a:tailEnd/>
          </a:ln>
          <a:effectLst/>
        </p:spPr>
        <p:txBody>
          <a:bodyPr wrap="none" lIns="0" tIns="0" rIns="0" bIns="0"/>
          <a:lstStyle/>
          <a:p>
            <a:pPr algn="l">
              <a:lnSpc>
                <a:spcPct val="90000"/>
              </a:lnSpc>
            </a:pPr>
            <a:r>
              <a:rPr lang="en-US" sz="1400" b="1"/>
              <a:t>Cap</a:t>
            </a:r>
          </a:p>
        </p:txBody>
      </p:sp>
      <p:sp>
        <p:nvSpPr>
          <p:cNvPr id="1085491" name="Text Box 51"/>
          <p:cNvSpPr txBox="1">
            <a:spLocks noChangeArrowheads="1"/>
          </p:cNvSpPr>
          <p:nvPr/>
        </p:nvSpPr>
        <p:spPr bwMode="auto">
          <a:xfrm>
            <a:off x="2081213" y="5518150"/>
            <a:ext cx="1425575" cy="217488"/>
          </a:xfrm>
          <a:prstGeom prst="rect">
            <a:avLst/>
          </a:prstGeom>
          <a:noFill/>
          <a:ln w="9525">
            <a:noFill/>
            <a:miter lim="800000"/>
            <a:headEnd/>
            <a:tailEnd/>
          </a:ln>
          <a:effectLst/>
        </p:spPr>
        <p:txBody>
          <a:bodyPr wrap="none" lIns="0" tIns="0" rIns="0" bIns="0"/>
          <a:lstStyle/>
          <a:p>
            <a:pPr algn="ctr">
              <a:lnSpc>
                <a:spcPct val="90000"/>
              </a:lnSpc>
            </a:pPr>
            <a:r>
              <a:rPr lang="en-US" sz="1400" b="1"/>
              <a:t>mRNA in nucleus</a:t>
            </a:r>
          </a:p>
        </p:txBody>
      </p:sp>
      <p:sp>
        <p:nvSpPr>
          <p:cNvPr id="1085492" name="Text Box 52"/>
          <p:cNvSpPr txBox="1">
            <a:spLocks noChangeArrowheads="1"/>
          </p:cNvSpPr>
          <p:nvPr/>
        </p:nvSpPr>
        <p:spPr bwMode="auto">
          <a:xfrm>
            <a:off x="6910388" y="5172075"/>
            <a:ext cx="415925" cy="196850"/>
          </a:xfrm>
          <a:prstGeom prst="rect">
            <a:avLst/>
          </a:prstGeom>
          <a:noFill/>
          <a:ln w="9525">
            <a:noFill/>
            <a:miter lim="800000"/>
            <a:headEnd/>
            <a:tailEnd/>
          </a:ln>
          <a:effectLst/>
        </p:spPr>
        <p:txBody>
          <a:bodyPr wrap="none" lIns="0" tIns="0" rIns="0" bIns="0"/>
          <a:lstStyle/>
          <a:p>
            <a:pPr algn="l">
              <a:lnSpc>
                <a:spcPct val="90000"/>
              </a:lnSpc>
            </a:pPr>
            <a:r>
              <a:rPr lang="en-US" sz="1400" b="1"/>
              <a:t>Tail</a:t>
            </a:r>
          </a:p>
        </p:txBody>
      </p:sp>
      <p:sp>
        <p:nvSpPr>
          <p:cNvPr id="1085493" name="Line 53"/>
          <p:cNvSpPr>
            <a:spLocks noChangeShapeType="1"/>
          </p:cNvSpPr>
          <p:nvPr/>
        </p:nvSpPr>
        <p:spPr bwMode="auto">
          <a:xfrm flipH="1">
            <a:off x="5624513" y="5675313"/>
            <a:ext cx="144462" cy="3175"/>
          </a:xfrm>
          <a:prstGeom prst="line">
            <a:avLst/>
          </a:prstGeom>
          <a:noFill/>
          <a:ln w="25400">
            <a:solidFill>
              <a:schemeClr val="tx1"/>
            </a:solidFill>
            <a:round/>
            <a:headEnd/>
            <a:tailEnd/>
          </a:ln>
          <a:effectLst/>
        </p:spPr>
        <p:txBody>
          <a:bodyPr wrap="none" anchor="ctr"/>
          <a:lstStyle/>
          <a:p>
            <a:endParaRPr lang="en-US"/>
          </a:p>
        </p:txBody>
      </p:sp>
      <p:sp>
        <p:nvSpPr>
          <p:cNvPr id="1085494" name="Line 54"/>
          <p:cNvSpPr>
            <a:spLocks noChangeShapeType="1"/>
          </p:cNvSpPr>
          <p:nvPr/>
        </p:nvSpPr>
        <p:spPr bwMode="auto">
          <a:xfrm flipV="1">
            <a:off x="6981825" y="5370513"/>
            <a:ext cx="85725" cy="119062"/>
          </a:xfrm>
          <a:prstGeom prst="line">
            <a:avLst/>
          </a:prstGeom>
          <a:noFill/>
          <a:ln w="25400">
            <a:solidFill>
              <a:schemeClr val="tx1"/>
            </a:solidFill>
            <a:round/>
            <a:headEnd/>
            <a:tailEnd/>
          </a:ln>
          <a:effectLst/>
        </p:spPr>
        <p:txBody>
          <a:bodyPr wrap="none" anchor="ctr"/>
          <a:lstStyle/>
          <a:p>
            <a:endParaRPr lang="en-US"/>
          </a:p>
        </p:txBody>
      </p:sp>
      <p:sp>
        <p:nvSpPr>
          <p:cNvPr id="1085495" name="Text Box 55"/>
          <p:cNvSpPr txBox="1">
            <a:spLocks noChangeArrowheads="1"/>
          </p:cNvSpPr>
          <p:nvPr/>
        </p:nvSpPr>
        <p:spPr bwMode="auto">
          <a:xfrm>
            <a:off x="3535363" y="6272213"/>
            <a:ext cx="1092200" cy="234950"/>
          </a:xfrm>
          <a:prstGeom prst="rect">
            <a:avLst/>
          </a:prstGeom>
          <a:noFill/>
          <a:ln w="9525">
            <a:noFill/>
            <a:miter lim="800000"/>
            <a:headEnd/>
            <a:tailEnd/>
          </a:ln>
          <a:effectLst/>
        </p:spPr>
        <p:txBody>
          <a:bodyPr wrap="none" lIns="0" tIns="0" rIns="0" bIns="0"/>
          <a:lstStyle/>
          <a:p>
            <a:pPr algn="l">
              <a:lnSpc>
                <a:spcPct val="90000"/>
              </a:lnSpc>
            </a:pPr>
            <a:r>
              <a:rPr lang="en-US" sz="1400" b="1"/>
              <a:t>Flow through</a:t>
            </a:r>
          </a:p>
        </p:txBody>
      </p:sp>
      <p:sp>
        <p:nvSpPr>
          <p:cNvPr id="1085496" name="Text Box 56"/>
          <p:cNvSpPr txBox="1">
            <a:spLocks noChangeArrowheads="1"/>
          </p:cNvSpPr>
          <p:nvPr/>
        </p:nvSpPr>
        <p:spPr bwMode="auto">
          <a:xfrm>
            <a:off x="3532188" y="6488113"/>
            <a:ext cx="1479550" cy="257175"/>
          </a:xfrm>
          <a:prstGeom prst="rect">
            <a:avLst/>
          </a:prstGeom>
          <a:noFill/>
          <a:ln w="9525">
            <a:noFill/>
            <a:miter lim="800000"/>
            <a:headEnd/>
            <a:tailEnd/>
          </a:ln>
          <a:effectLst/>
        </p:spPr>
        <p:txBody>
          <a:bodyPr wrap="none" lIns="0" tIns="0" rIns="0" bIns="0"/>
          <a:lstStyle/>
          <a:p>
            <a:pPr algn="l">
              <a:lnSpc>
                <a:spcPct val="90000"/>
              </a:lnSpc>
            </a:pPr>
            <a:r>
              <a:rPr lang="en-US" sz="1400" b="1"/>
              <a:t>nuclear envelope</a:t>
            </a: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7490" name="Picture 2" descr="11_09bGeneExpressControl-U"/>
          <p:cNvPicPr>
            <a:picLocks noChangeAspect="1" noChangeArrowheads="1"/>
          </p:cNvPicPr>
          <p:nvPr/>
        </p:nvPicPr>
        <p:blipFill>
          <a:blip r:embed="rId4" cstate="print"/>
          <a:srcRect b="5019"/>
          <a:stretch>
            <a:fillRect/>
          </a:stretch>
        </p:blipFill>
        <p:spPr bwMode="auto">
          <a:xfrm>
            <a:off x="1584325" y="381000"/>
            <a:ext cx="5975350" cy="6248400"/>
          </a:xfrm>
          <a:prstGeom prst="rect">
            <a:avLst/>
          </a:prstGeom>
          <a:noFill/>
        </p:spPr>
      </p:pic>
      <p:sp>
        <p:nvSpPr>
          <p:cNvPr id="1087491" name="Text Box 3"/>
          <p:cNvSpPr txBox="1">
            <a:spLocks noChangeArrowheads="1"/>
          </p:cNvSpPr>
          <p:nvPr/>
        </p:nvSpPr>
        <p:spPr bwMode="auto">
          <a:xfrm>
            <a:off x="6700838" y="1774825"/>
            <a:ext cx="833437" cy="655638"/>
          </a:xfrm>
          <a:prstGeom prst="rect">
            <a:avLst/>
          </a:prstGeom>
          <a:noFill/>
          <a:ln w="9525">
            <a:noFill/>
            <a:miter lim="800000"/>
            <a:headEnd/>
            <a:tailEnd/>
          </a:ln>
          <a:effectLst/>
        </p:spPr>
        <p:txBody>
          <a:bodyPr wrap="none" lIns="0" tIns="0" rIns="0" bIns="0"/>
          <a:lstStyle/>
          <a:p>
            <a:pPr algn="l">
              <a:lnSpc>
                <a:spcPct val="110000"/>
              </a:lnSpc>
            </a:pPr>
            <a:r>
              <a:rPr lang="en-US" sz="1400" b="1"/>
              <a:t>Broken-</a:t>
            </a:r>
          </a:p>
          <a:p>
            <a:pPr algn="l">
              <a:lnSpc>
                <a:spcPct val="110000"/>
              </a:lnSpc>
            </a:pPr>
            <a:r>
              <a:rPr lang="en-US" sz="1400" b="1"/>
              <a:t>down</a:t>
            </a:r>
          </a:p>
          <a:p>
            <a:pPr algn="l">
              <a:lnSpc>
                <a:spcPct val="110000"/>
              </a:lnSpc>
            </a:pPr>
            <a:r>
              <a:rPr lang="en-US" sz="1400" b="1"/>
              <a:t>mRNA</a:t>
            </a:r>
          </a:p>
        </p:txBody>
      </p:sp>
      <p:sp>
        <p:nvSpPr>
          <p:cNvPr id="1087492" name="Text Box 4"/>
          <p:cNvSpPr txBox="1">
            <a:spLocks noChangeArrowheads="1"/>
          </p:cNvSpPr>
          <p:nvPr/>
        </p:nvSpPr>
        <p:spPr bwMode="auto">
          <a:xfrm>
            <a:off x="3870325" y="708025"/>
            <a:ext cx="1639888" cy="219075"/>
          </a:xfrm>
          <a:prstGeom prst="rect">
            <a:avLst/>
          </a:prstGeom>
          <a:noFill/>
          <a:ln w="9525">
            <a:noFill/>
            <a:miter lim="800000"/>
            <a:headEnd/>
            <a:tailEnd/>
          </a:ln>
          <a:effectLst/>
        </p:spPr>
        <p:txBody>
          <a:bodyPr wrap="none" lIns="0" tIns="0" rIns="0" bIns="0"/>
          <a:lstStyle/>
          <a:p>
            <a:pPr algn="ctr">
              <a:lnSpc>
                <a:spcPct val="90000"/>
              </a:lnSpc>
            </a:pPr>
            <a:r>
              <a:rPr lang="en-US" sz="1400" b="1"/>
              <a:t>CYTOPLASM</a:t>
            </a:r>
          </a:p>
        </p:txBody>
      </p:sp>
      <p:sp>
        <p:nvSpPr>
          <p:cNvPr id="1087493" name="Text Box 5"/>
          <p:cNvSpPr txBox="1">
            <a:spLocks noChangeArrowheads="1"/>
          </p:cNvSpPr>
          <p:nvPr/>
        </p:nvSpPr>
        <p:spPr bwMode="auto">
          <a:xfrm>
            <a:off x="3468688" y="1368425"/>
            <a:ext cx="2160587" cy="239713"/>
          </a:xfrm>
          <a:prstGeom prst="rect">
            <a:avLst/>
          </a:prstGeom>
          <a:noFill/>
          <a:ln w="9525">
            <a:noFill/>
            <a:miter lim="800000"/>
            <a:headEnd/>
            <a:tailEnd/>
          </a:ln>
          <a:effectLst/>
        </p:spPr>
        <p:txBody>
          <a:bodyPr wrap="none" lIns="0" tIns="0" rIns="0" bIns="0"/>
          <a:lstStyle/>
          <a:p>
            <a:pPr algn="l">
              <a:lnSpc>
                <a:spcPct val="90000"/>
              </a:lnSpc>
            </a:pPr>
            <a:r>
              <a:rPr lang="en-US" sz="1400" b="1"/>
              <a:t>Breakdown of mRNA</a:t>
            </a:r>
          </a:p>
        </p:txBody>
      </p:sp>
      <p:sp>
        <p:nvSpPr>
          <p:cNvPr id="1087494" name="Text Box 6"/>
          <p:cNvSpPr txBox="1">
            <a:spLocks noChangeArrowheads="1"/>
          </p:cNvSpPr>
          <p:nvPr/>
        </p:nvSpPr>
        <p:spPr bwMode="auto">
          <a:xfrm>
            <a:off x="3468688" y="2043113"/>
            <a:ext cx="1639887" cy="219075"/>
          </a:xfrm>
          <a:prstGeom prst="rect">
            <a:avLst/>
          </a:prstGeom>
          <a:noFill/>
          <a:ln w="9525">
            <a:noFill/>
            <a:miter lim="800000"/>
            <a:headEnd/>
            <a:tailEnd/>
          </a:ln>
          <a:effectLst/>
        </p:spPr>
        <p:txBody>
          <a:bodyPr wrap="none" lIns="0" tIns="0" rIns="0" bIns="0"/>
          <a:lstStyle/>
          <a:p>
            <a:pPr algn="l">
              <a:lnSpc>
                <a:spcPct val="90000"/>
              </a:lnSpc>
            </a:pPr>
            <a:r>
              <a:rPr lang="en-US" sz="1400" b="1"/>
              <a:t>Translation</a:t>
            </a:r>
          </a:p>
        </p:txBody>
      </p:sp>
      <p:sp>
        <p:nvSpPr>
          <p:cNvPr id="1087495" name="Text Box 7"/>
          <p:cNvSpPr txBox="1">
            <a:spLocks noChangeArrowheads="1"/>
          </p:cNvSpPr>
          <p:nvPr/>
        </p:nvSpPr>
        <p:spPr bwMode="auto">
          <a:xfrm>
            <a:off x="1711325" y="584200"/>
            <a:ext cx="1927225" cy="225425"/>
          </a:xfrm>
          <a:prstGeom prst="rect">
            <a:avLst/>
          </a:prstGeom>
          <a:noFill/>
          <a:ln w="9525">
            <a:noFill/>
            <a:miter lim="800000"/>
            <a:headEnd/>
            <a:tailEnd/>
          </a:ln>
          <a:effectLst/>
        </p:spPr>
        <p:txBody>
          <a:bodyPr wrap="none" lIns="0" tIns="0" rIns="0" bIns="0"/>
          <a:lstStyle/>
          <a:p>
            <a:pPr algn="ctr">
              <a:lnSpc>
                <a:spcPct val="90000"/>
              </a:lnSpc>
            </a:pPr>
            <a:r>
              <a:rPr lang="en-US" sz="1400" b="1"/>
              <a:t>mRNA in cytoplasm</a:t>
            </a:r>
          </a:p>
        </p:txBody>
      </p:sp>
      <p:sp>
        <p:nvSpPr>
          <p:cNvPr id="1087496" name="Text Box 8"/>
          <p:cNvSpPr txBox="1">
            <a:spLocks noChangeArrowheads="1"/>
          </p:cNvSpPr>
          <p:nvPr/>
        </p:nvSpPr>
        <p:spPr bwMode="auto">
          <a:xfrm>
            <a:off x="6699250" y="5713413"/>
            <a:ext cx="833438" cy="655637"/>
          </a:xfrm>
          <a:prstGeom prst="rect">
            <a:avLst/>
          </a:prstGeom>
          <a:noFill/>
          <a:ln w="9525">
            <a:noFill/>
            <a:miter lim="800000"/>
            <a:headEnd/>
            <a:tailEnd/>
          </a:ln>
          <a:effectLst/>
        </p:spPr>
        <p:txBody>
          <a:bodyPr wrap="none" lIns="0" tIns="0" rIns="0" bIns="0"/>
          <a:lstStyle/>
          <a:p>
            <a:pPr algn="l">
              <a:lnSpc>
                <a:spcPct val="110000"/>
              </a:lnSpc>
            </a:pPr>
            <a:r>
              <a:rPr lang="en-US" sz="1400" b="1"/>
              <a:t>Broken-</a:t>
            </a:r>
          </a:p>
          <a:p>
            <a:pPr algn="l">
              <a:lnSpc>
                <a:spcPct val="110000"/>
              </a:lnSpc>
            </a:pPr>
            <a:r>
              <a:rPr lang="en-US" sz="1400" b="1"/>
              <a:t>down</a:t>
            </a:r>
          </a:p>
          <a:p>
            <a:pPr algn="l">
              <a:lnSpc>
                <a:spcPct val="110000"/>
              </a:lnSpc>
            </a:pPr>
            <a:r>
              <a:rPr lang="en-US" sz="1400" b="1"/>
              <a:t>protein</a:t>
            </a:r>
          </a:p>
        </p:txBody>
      </p:sp>
      <p:sp>
        <p:nvSpPr>
          <p:cNvPr id="1087497" name="Text Box 9"/>
          <p:cNvSpPr txBox="1">
            <a:spLocks noChangeArrowheads="1"/>
          </p:cNvSpPr>
          <p:nvPr/>
        </p:nvSpPr>
        <p:spPr bwMode="auto">
          <a:xfrm>
            <a:off x="3467100" y="3495675"/>
            <a:ext cx="2628900" cy="544513"/>
          </a:xfrm>
          <a:prstGeom prst="rect">
            <a:avLst/>
          </a:prstGeom>
          <a:noFill/>
          <a:ln w="9525">
            <a:noFill/>
            <a:miter lim="800000"/>
            <a:headEnd/>
            <a:tailEnd/>
          </a:ln>
          <a:effectLst/>
        </p:spPr>
        <p:txBody>
          <a:bodyPr wrap="none" lIns="0" tIns="0" rIns="0" bIns="0"/>
          <a:lstStyle/>
          <a:p>
            <a:pPr algn="l">
              <a:lnSpc>
                <a:spcPct val="110000"/>
              </a:lnSpc>
            </a:pPr>
            <a:r>
              <a:rPr lang="en-US" sz="1400" b="1" dirty="0"/>
              <a:t>Cleavage / modification /</a:t>
            </a:r>
          </a:p>
          <a:p>
            <a:pPr algn="l">
              <a:lnSpc>
                <a:spcPct val="110000"/>
              </a:lnSpc>
            </a:pPr>
            <a:r>
              <a:rPr lang="en-US" sz="1400" b="1" dirty="0"/>
              <a:t>activation</a:t>
            </a:r>
          </a:p>
        </p:txBody>
      </p:sp>
      <p:sp>
        <p:nvSpPr>
          <p:cNvPr id="1087498" name="Text Box 10"/>
          <p:cNvSpPr txBox="1">
            <a:spLocks noChangeArrowheads="1"/>
          </p:cNvSpPr>
          <p:nvPr/>
        </p:nvSpPr>
        <p:spPr bwMode="auto">
          <a:xfrm>
            <a:off x="3468688" y="4932363"/>
            <a:ext cx="1277937" cy="433387"/>
          </a:xfrm>
          <a:prstGeom prst="rect">
            <a:avLst/>
          </a:prstGeom>
          <a:noFill/>
          <a:ln w="9525">
            <a:noFill/>
            <a:miter lim="800000"/>
            <a:headEnd/>
            <a:tailEnd/>
          </a:ln>
          <a:effectLst/>
        </p:spPr>
        <p:txBody>
          <a:bodyPr wrap="none" lIns="0" tIns="0" rIns="0" bIns="0"/>
          <a:lstStyle/>
          <a:p>
            <a:pPr algn="l">
              <a:lnSpc>
                <a:spcPct val="110000"/>
              </a:lnSpc>
            </a:pPr>
            <a:r>
              <a:rPr lang="en-US" sz="1400" b="1"/>
              <a:t>Breakdown </a:t>
            </a:r>
          </a:p>
          <a:p>
            <a:pPr algn="l">
              <a:lnSpc>
                <a:spcPct val="110000"/>
              </a:lnSpc>
            </a:pPr>
            <a:r>
              <a:rPr lang="en-US" sz="1400" b="1"/>
              <a:t>of protein</a:t>
            </a:r>
          </a:p>
        </p:txBody>
      </p:sp>
      <p:sp>
        <p:nvSpPr>
          <p:cNvPr id="1087499" name="Text Box 11"/>
          <p:cNvSpPr txBox="1">
            <a:spLocks noChangeArrowheads="1"/>
          </p:cNvSpPr>
          <p:nvPr/>
        </p:nvSpPr>
        <p:spPr bwMode="auto">
          <a:xfrm>
            <a:off x="1741488" y="2733675"/>
            <a:ext cx="1927225" cy="225425"/>
          </a:xfrm>
          <a:prstGeom prst="rect">
            <a:avLst/>
          </a:prstGeom>
          <a:noFill/>
          <a:ln w="9525">
            <a:noFill/>
            <a:miter lim="800000"/>
            <a:headEnd/>
            <a:tailEnd/>
          </a:ln>
          <a:effectLst/>
        </p:spPr>
        <p:txBody>
          <a:bodyPr wrap="none" lIns="0" tIns="0" rIns="0" bIns="0"/>
          <a:lstStyle/>
          <a:p>
            <a:pPr algn="ctr">
              <a:lnSpc>
                <a:spcPct val="90000"/>
              </a:lnSpc>
            </a:pPr>
            <a:r>
              <a:rPr lang="en-US" sz="1400" b="1"/>
              <a:t>Polypeptide</a:t>
            </a:r>
          </a:p>
        </p:txBody>
      </p:sp>
      <p:sp>
        <p:nvSpPr>
          <p:cNvPr id="1087500" name="Text Box 12"/>
          <p:cNvSpPr txBox="1">
            <a:spLocks noChangeArrowheads="1"/>
          </p:cNvSpPr>
          <p:nvPr/>
        </p:nvSpPr>
        <p:spPr bwMode="auto">
          <a:xfrm>
            <a:off x="1700213" y="4333875"/>
            <a:ext cx="1927225" cy="225425"/>
          </a:xfrm>
          <a:prstGeom prst="rect">
            <a:avLst/>
          </a:prstGeom>
          <a:noFill/>
          <a:ln w="9525">
            <a:noFill/>
            <a:miter lim="800000"/>
            <a:headEnd/>
            <a:tailEnd/>
          </a:ln>
          <a:effectLst/>
        </p:spPr>
        <p:txBody>
          <a:bodyPr wrap="none" lIns="0" tIns="0" rIns="0" bIns="0"/>
          <a:lstStyle/>
          <a:p>
            <a:pPr algn="ctr">
              <a:lnSpc>
                <a:spcPct val="90000"/>
              </a:lnSpc>
            </a:pPr>
            <a:r>
              <a:rPr lang="en-US" sz="1400" b="1"/>
              <a:t>Active protein</a:t>
            </a:r>
          </a:p>
        </p:txBody>
      </p:sp>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4" name="Rectangle 2"/>
          <p:cNvSpPr>
            <a:spLocks noGrp="1" noChangeArrowheads="1"/>
          </p:cNvSpPr>
          <p:nvPr>
            <p:ph type="title"/>
          </p:nvPr>
        </p:nvSpPr>
        <p:spPr>
          <a:xfrm>
            <a:off x="171450" y="609600"/>
            <a:ext cx="8543925" cy="914400"/>
          </a:xfrm>
        </p:spPr>
        <p:txBody>
          <a:bodyPr/>
          <a:lstStyle/>
          <a:p>
            <a:pPr marL="968375" indent="-968375" algn="ctr"/>
            <a:r>
              <a:rPr lang="en-US" sz="3200" b="1" dirty="0" smtClean="0">
                <a:solidFill>
                  <a:schemeClr val="bg2"/>
                </a:solidFill>
                <a:latin typeface="Times New Roman" pitchFamily="18" charset="0"/>
                <a:cs typeface="Times New Roman" pitchFamily="18" charset="0"/>
              </a:rPr>
              <a:t>Cascades </a:t>
            </a:r>
            <a:r>
              <a:rPr lang="en-US" sz="3200" b="1" dirty="0">
                <a:solidFill>
                  <a:schemeClr val="bg2"/>
                </a:solidFill>
                <a:latin typeface="Times New Roman" pitchFamily="18" charset="0"/>
                <a:cs typeface="Times New Roman" pitchFamily="18" charset="0"/>
              </a:rPr>
              <a:t>of gene expression direct the development of an animal </a:t>
            </a:r>
          </a:p>
        </p:txBody>
      </p:sp>
      <p:sp>
        <p:nvSpPr>
          <p:cNvPr id="893955" name="Rectangle 3"/>
          <p:cNvSpPr>
            <a:spLocks noGrp="1" noChangeArrowheads="1"/>
          </p:cNvSpPr>
          <p:nvPr>
            <p:ph type="body" idx="1"/>
          </p:nvPr>
        </p:nvSpPr>
        <p:spPr>
          <a:xfrm>
            <a:off x="47625" y="1768475"/>
            <a:ext cx="8534400" cy="5143500"/>
          </a:xfrm>
        </p:spPr>
        <p:txBody>
          <a:bodyPr/>
          <a:lstStyle/>
          <a:p>
            <a:pPr marL="457200" lvl="1" indent="-342900">
              <a:spcBef>
                <a:spcPct val="30000"/>
              </a:spcBef>
            </a:pPr>
            <a:r>
              <a:rPr lang="en-US" sz="2800" b="1" dirty="0">
                <a:solidFill>
                  <a:schemeClr val="bg2"/>
                </a:solidFill>
                <a:latin typeface="Times New Roman" pitchFamily="18" charset="0"/>
                <a:cs typeface="Times New Roman" pitchFamily="18" charset="0"/>
              </a:rPr>
              <a:t>Role of gene expression in fruit fly development</a:t>
            </a:r>
          </a:p>
          <a:p>
            <a:pPr marL="1144588" lvl="2" indent="-342900">
              <a:spcBef>
                <a:spcPct val="30000"/>
              </a:spcBef>
              <a:buFontTx/>
              <a:buChar char="–"/>
            </a:pPr>
            <a:r>
              <a:rPr lang="en-US" sz="2400" b="1" dirty="0">
                <a:solidFill>
                  <a:schemeClr val="bg2"/>
                </a:solidFill>
                <a:latin typeface="Times New Roman" pitchFamily="18" charset="0"/>
                <a:cs typeface="Times New Roman" pitchFamily="18" charset="0"/>
              </a:rPr>
              <a:t>Orientation from head to tail</a:t>
            </a:r>
          </a:p>
          <a:p>
            <a:pPr marL="1830388" lvl="3" indent="-342900">
              <a:spcBef>
                <a:spcPct val="30000"/>
              </a:spcBef>
              <a:buFontTx/>
              <a:buChar char="–"/>
            </a:pPr>
            <a:r>
              <a:rPr lang="en-US" b="1" dirty="0">
                <a:solidFill>
                  <a:schemeClr val="bg2"/>
                </a:solidFill>
                <a:latin typeface="Times New Roman" pitchFamily="18" charset="0"/>
                <a:cs typeface="Times New Roman" pitchFamily="18" charset="0"/>
              </a:rPr>
              <a:t>Maternal mRNAs present in the egg are translated and influence formation of head to tail axis</a:t>
            </a:r>
          </a:p>
          <a:p>
            <a:pPr marL="1144588" lvl="2" indent="-342900">
              <a:spcBef>
                <a:spcPct val="30000"/>
              </a:spcBef>
              <a:buFontTx/>
              <a:buChar char="–"/>
            </a:pPr>
            <a:r>
              <a:rPr lang="en-US" sz="2400" b="1" dirty="0">
                <a:solidFill>
                  <a:schemeClr val="bg2"/>
                </a:solidFill>
                <a:latin typeface="Times New Roman" pitchFamily="18" charset="0"/>
                <a:cs typeface="Times New Roman" pitchFamily="18" charset="0"/>
              </a:rPr>
              <a:t>Segmentation of the body</a:t>
            </a:r>
          </a:p>
          <a:p>
            <a:pPr marL="1830388" lvl="3" indent="-342900">
              <a:spcBef>
                <a:spcPct val="30000"/>
              </a:spcBef>
              <a:buFontTx/>
              <a:buChar char="–"/>
            </a:pPr>
            <a:r>
              <a:rPr lang="en-US" b="1" dirty="0">
                <a:solidFill>
                  <a:schemeClr val="bg2"/>
                </a:solidFill>
                <a:latin typeface="Times New Roman" pitchFamily="18" charset="0"/>
                <a:cs typeface="Times New Roman" pitchFamily="18" charset="0"/>
              </a:rPr>
              <a:t>Protein products from one set of genes activate other sets of genes to divide the body into segments </a:t>
            </a:r>
          </a:p>
          <a:p>
            <a:pPr marL="1144588" lvl="2" indent="-342900">
              <a:spcBef>
                <a:spcPct val="30000"/>
              </a:spcBef>
              <a:buFontTx/>
              <a:buChar char="–"/>
            </a:pPr>
            <a:r>
              <a:rPr lang="en-US" sz="2400" b="1" dirty="0">
                <a:solidFill>
                  <a:schemeClr val="bg2"/>
                </a:solidFill>
                <a:latin typeface="Times New Roman" pitchFamily="18" charset="0"/>
                <a:cs typeface="Times New Roman" pitchFamily="18" charset="0"/>
              </a:rPr>
              <a:t>Production of adult features</a:t>
            </a:r>
            <a:endParaRPr lang="en-US" b="1" dirty="0">
              <a:solidFill>
                <a:schemeClr val="bg2"/>
              </a:solidFill>
              <a:latin typeface="Times New Roman" pitchFamily="18" charset="0"/>
              <a:cs typeface="Times New Roman" pitchFamily="18" charset="0"/>
            </a:endParaRPr>
          </a:p>
          <a:p>
            <a:pPr marL="1830388" lvl="3" indent="-342900">
              <a:spcBef>
                <a:spcPct val="30000"/>
              </a:spcBef>
              <a:buFontTx/>
              <a:buChar char="–"/>
            </a:pPr>
            <a:r>
              <a:rPr lang="en-US" b="1" dirty="0" err="1">
                <a:solidFill>
                  <a:schemeClr val="bg2"/>
                </a:solidFill>
                <a:latin typeface="Times New Roman" pitchFamily="18" charset="0"/>
                <a:cs typeface="Times New Roman" pitchFamily="18" charset="0"/>
              </a:rPr>
              <a:t>Homeotic</a:t>
            </a:r>
            <a:r>
              <a:rPr lang="en-US" b="1" dirty="0">
                <a:solidFill>
                  <a:schemeClr val="bg2"/>
                </a:solidFill>
                <a:latin typeface="Times New Roman" pitchFamily="18" charset="0"/>
                <a:cs typeface="Times New Roman" pitchFamily="18" charset="0"/>
              </a:rPr>
              <a:t> genes are master control genes that determine the anatomy of the body, specifying structures that will develop in each segment</a:t>
            </a:r>
          </a:p>
        </p:txBody>
      </p:sp>
      <p:sp>
        <p:nvSpPr>
          <p:cNvPr id="89395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356"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96360" name="Picture 8" descr="11_10bHeadTailPolarity-U"/>
          <p:cNvPicPr>
            <a:picLocks noChangeAspect="1" noChangeArrowheads="1"/>
          </p:cNvPicPr>
          <p:nvPr/>
        </p:nvPicPr>
        <p:blipFill>
          <a:blip r:embed="rId5" cstate="print"/>
          <a:srcRect b="2555"/>
          <a:stretch>
            <a:fillRect/>
          </a:stretch>
        </p:blipFill>
        <p:spPr bwMode="auto">
          <a:xfrm>
            <a:off x="4440237" y="365125"/>
            <a:ext cx="4475163" cy="6416675"/>
          </a:xfrm>
          <a:prstGeom prst="rect">
            <a:avLst/>
          </a:prstGeom>
          <a:noFill/>
        </p:spPr>
      </p:pic>
      <p:sp>
        <p:nvSpPr>
          <p:cNvPr id="996361" name="Oval 9"/>
          <p:cNvSpPr>
            <a:spLocks noChangeArrowheads="1"/>
          </p:cNvSpPr>
          <p:nvPr/>
        </p:nvSpPr>
        <p:spPr bwMode="auto">
          <a:xfrm>
            <a:off x="6561137" y="152082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996362" name="Text Box 10"/>
          <p:cNvSpPr txBox="1">
            <a:spLocks noChangeArrowheads="1"/>
          </p:cNvSpPr>
          <p:nvPr/>
        </p:nvSpPr>
        <p:spPr bwMode="auto">
          <a:xfrm>
            <a:off x="4540250" y="442913"/>
            <a:ext cx="1601787" cy="838200"/>
          </a:xfrm>
          <a:prstGeom prst="rect">
            <a:avLst/>
          </a:prstGeom>
          <a:noFill/>
          <a:ln w="9525">
            <a:noFill/>
            <a:miter lim="800000"/>
            <a:headEnd/>
            <a:tailEnd/>
          </a:ln>
          <a:effectLst/>
        </p:spPr>
        <p:txBody>
          <a:bodyPr wrap="none" lIns="0" tIns="0" rIns="0" bIns="0"/>
          <a:lstStyle/>
          <a:p>
            <a:pPr algn="l">
              <a:lnSpc>
                <a:spcPct val="90000"/>
              </a:lnSpc>
            </a:pPr>
            <a:r>
              <a:rPr lang="en-US" sz="1800" b="1"/>
              <a:t>Egg cell</a:t>
            </a:r>
          </a:p>
          <a:p>
            <a:pPr algn="l">
              <a:lnSpc>
                <a:spcPct val="90000"/>
              </a:lnSpc>
            </a:pPr>
            <a:r>
              <a:rPr lang="en-US" sz="1800" b="1"/>
              <a:t>within ovarian</a:t>
            </a:r>
          </a:p>
          <a:p>
            <a:pPr algn="l">
              <a:lnSpc>
                <a:spcPct val="90000"/>
              </a:lnSpc>
            </a:pPr>
            <a:r>
              <a:rPr lang="en-US" sz="1800" b="1"/>
              <a:t>follicle</a:t>
            </a:r>
          </a:p>
        </p:txBody>
      </p:sp>
      <p:sp>
        <p:nvSpPr>
          <p:cNvPr id="996363" name="Text Box 11"/>
          <p:cNvSpPr txBox="1">
            <a:spLocks noChangeArrowheads="1"/>
          </p:cNvSpPr>
          <p:nvPr/>
        </p:nvSpPr>
        <p:spPr bwMode="auto">
          <a:xfrm>
            <a:off x="5156200" y="1309688"/>
            <a:ext cx="1392237" cy="231775"/>
          </a:xfrm>
          <a:prstGeom prst="rect">
            <a:avLst/>
          </a:prstGeom>
          <a:noFill/>
          <a:ln w="9525">
            <a:noFill/>
            <a:miter lim="800000"/>
            <a:headEnd/>
            <a:tailEnd/>
          </a:ln>
          <a:effectLst/>
        </p:spPr>
        <p:txBody>
          <a:bodyPr wrap="none" lIns="0" tIns="0" rIns="0" bIns="0"/>
          <a:lstStyle/>
          <a:p>
            <a:pPr algn="l">
              <a:lnSpc>
                <a:spcPct val="90000"/>
              </a:lnSpc>
            </a:pPr>
            <a:r>
              <a:rPr lang="en-US" sz="1800" b="1"/>
              <a:t>Follicle cells</a:t>
            </a:r>
          </a:p>
        </p:txBody>
      </p:sp>
      <p:sp>
        <p:nvSpPr>
          <p:cNvPr id="996364" name="Text Box 12"/>
          <p:cNvSpPr txBox="1">
            <a:spLocks noChangeArrowheads="1"/>
          </p:cNvSpPr>
          <p:nvPr/>
        </p:nvSpPr>
        <p:spPr bwMode="auto">
          <a:xfrm>
            <a:off x="4826000" y="2354263"/>
            <a:ext cx="823912" cy="498475"/>
          </a:xfrm>
          <a:prstGeom prst="rect">
            <a:avLst/>
          </a:prstGeom>
          <a:noFill/>
          <a:ln w="9525">
            <a:noFill/>
            <a:miter lim="800000"/>
            <a:headEnd/>
            <a:tailEnd/>
          </a:ln>
          <a:effectLst/>
        </p:spPr>
        <p:txBody>
          <a:bodyPr wrap="none" lIns="0" tIns="0" rIns="0" bIns="0"/>
          <a:lstStyle/>
          <a:p>
            <a:pPr algn="l">
              <a:lnSpc>
                <a:spcPct val="90000"/>
              </a:lnSpc>
            </a:pPr>
            <a:r>
              <a:rPr lang="en-US" sz="1800" b="1"/>
              <a:t>“Head”</a:t>
            </a:r>
          </a:p>
          <a:p>
            <a:pPr algn="l">
              <a:lnSpc>
                <a:spcPct val="90000"/>
              </a:lnSpc>
            </a:pPr>
            <a:r>
              <a:rPr lang="en-US" sz="1800" b="1"/>
              <a:t>mRNA</a:t>
            </a:r>
          </a:p>
        </p:txBody>
      </p:sp>
      <p:sp>
        <p:nvSpPr>
          <p:cNvPr id="996365" name="Text Box 13"/>
          <p:cNvSpPr txBox="1">
            <a:spLocks noChangeArrowheads="1"/>
          </p:cNvSpPr>
          <p:nvPr/>
        </p:nvSpPr>
        <p:spPr bwMode="auto">
          <a:xfrm>
            <a:off x="7858125" y="779463"/>
            <a:ext cx="817562" cy="504825"/>
          </a:xfrm>
          <a:prstGeom prst="rect">
            <a:avLst/>
          </a:prstGeom>
          <a:noFill/>
          <a:ln w="9525">
            <a:noFill/>
            <a:miter lim="800000"/>
            <a:headEnd/>
            <a:tailEnd/>
          </a:ln>
          <a:effectLst/>
        </p:spPr>
        <p:txBody>
          <a:bodyPr wrap="none" lIns="0" tIns="0" rIns="0" bIns="0"/>
          <a:lstStyle/>
          <a:p>
            <a:pPr algn="l">
              <a:lnSpc>
                <a:spcPct val="90000"/>
              </a:lnSpc>
            </a:pPr>
            <a:r>
              <a:rPr lang="en-US" sz="1800" b="1"/>
              <a:t>Protein</a:t>
            </a:r>
          </a:p>
          <a:p>
            <a:pPr algn="l">
              <a:lnSpc>
                <a:spcPct val="90000"/>
              </a:lnSpc>
            </a:pPr>
            <a:r>
              <a:rPr lang="en-US" sz="1800" b="1"/>
              <a:t>signal</a:t>
            </a:r>
          </a:p>
        </p:txBody>
      </p:sp>
      <p:sp>
        <p:nvSpPr>
          <p:cNvPr id="996366" name="Text Box 14"/>
          <p:cNvSpPr txBox="1">
            <a:spLocks noChangeArrowheads="1"/>
          </p:cNvSpPr>
          <p:nvPr/>
        </p:nvSpPr>
        <p:spPr bwMode="auto">
          <a:xfrm>
            <a:off x="7861300" y="430213"/>
            <a:ext cx="890587" cy="234950"/>
          </a:xfrm>
          <a:prstGeom prst="rect">
            <a:avLst/>
          </a:prstGeom>
          <a:noFill/>
          <a:ln w="9525">
            <a:noFill/>
            <a:miter lim="800000"/>
            <a:headEnd/>
            <a:tailEnd/>
          </a:ln>
          <a:effectLst/>
        </p:spPr>
        <p:txBody>
          <a:bodyPr wrap="none" lIns="0" tIns="0" rIns="0" bIns="0"/>
          <a:lstStyle/>
          <a:p>
            <a:pPr algn="l">
              <a:lnSpc>
                <a:spcPct val="90000"/>
              </a:lnSpc>
            </a:pPr>
            <a:r>
              <a:rPr lang="en-US" sz="1800" b="1"/>
              <a:t>Egg cell</a:t>
            </a:r>
          </a:p>
        </p:txBody>
      </p:sp>
      <p:sp>
        <p:nvSpPr>
          <p:cNvPr id="996367" name="Text Box 15"/>
          <p:cNvSpPr txBox="1">
            <a:spLocks noChangeArrowheads="1"/>
          </p:cNvSpPr>
          <p:nvPr/>
        </p:nvSpPr>
        <p:spPr bwMode="auto">
          <a:xfrm>
            <a:off x="6937375" y="1468438"/>
            <a:ext cx="1852612" cy="247650"/>
          </a:xfrm>
          <a:prstGeom prst="rect">
            <a:avLst/>
          </a:prstGeom>
          <a:noFill/>
          <a:ln w="9525">
            <a:noFill/>
            <a:miter lim="800000"/>
            <a:headEnd/>
            <a:tailEnd/>
          </a:ln>
          <a:effectLst/>
        </p:spPr>
        <p:txBody>
          <a:bodyPr wrap="none" lIns="0" tIns="0" rIns="0" bIns="0"/>
          <a:lstStyle/>
          <a:p>
            <a:pPr algn="l">
              <a:lnSpc>
                <a:spcPct val="90000"/>
              </a:lnSpc>
            </a:pPr>
            <a:r>
              <a:rPr lang="en-US" sz="1800" b="1"/>
              <a:t>Gene expression</a:t>
            </a:r>
          </a:p>
        </p:txBody>
      </p:sp>
      <p:sp>
        <p:nvSpPr>
          <p:cNvPr id="996368" name="Line 16"/>
          <p:cNvSpPr>
            <a:spLocks noChangeShapeType="1"/>
          </p:cNvSpPr>
          <p:nvPr/>
        </p:nvSpPr>
        <p:spPr bwMode="auto">
          <a:xfrm flipH="1">
            <a:off x="5961062" y="1089025"/>
            <a:ext cx="244475" cy="263525"/>
          </a:xfrm>
          <a:prstGeom prst="line">
            <a:avLst/>
          </a:prstGeom>
          <a:noFill/>
          <a:ln w="25400">
            <a:solidFill>
              <a:schemeClr val="tx1"/>
            </a:solidFill>
            <a:round/>
            <a:headEnd/>
            <a:tailEnd/>
          </a:ln>
          <a:effectLst/>
        </p:spPr>
        <p:txBody>
          <a:bodyPr wrap="none" anchor="ctr"/>
          <a:lstStyle/>
          <a:p>
            <a:endParaRPr lang="en-US"/>
          </a:p>
        </p:txBody>
      </p:sp>
      <p:sp>
        <p:nvSpPr>
          <p:cNvPr id="996369" name="Line 17"/>
          <p:cNvSpPr>
            <a:spLocks noChangeShapeType="1"/>
          </p:cNvSpPr>
          <p:nvPr/>
        </p:nvSpPr>
        <p:spPr bwMode="auto">
          <a:xfrm flipV="1">
            <a:off x="5961062" y="1181100"/>
            <a:ext cx="358775" cy="171450"/>
          </a:xfrm>
          <a:prstGeom prst="line">
            <a:avLst/>
          </a:prstGeom>
          <a:noFill/>
          <a:ln w="25400">
            <a:solidFill>
              <a:schemeClr val="tx1"/>
            </a:solidFill>
            <a:round/>
            <a:headEnd/>
            <a:tailEnd/>
          </a:ln>
          <a:effectLst/>
        </p:spPr>
        <p:txBody>
          <a:bodyPr wrap="none" anchor="ctr"/>
          <a:lstStyle/>
          <a:p>
            <a:endParaRPr lang="en-US"/>
          </a:p>
        </p:txBody>
      </p:sp>
      <p:sp>
        <p:nvSpPr>
          <p:cNvPr id="996370" name="Line 18"/>
          <p:cNvSpPr>
            <a:spLocks noChangeShapeType="1"/>
          </p:cNvSpPr>
          <p:nvPr/>
        </p:nvSpPr>
        <p:spPr bwMode="auto">
          <a:xfrm flipV="1">
            <a:off x="7240587" y="568325"/>
            <a:ext cx="590550" cy="320675"/>
          </a:xfrm>
          <a:prstGeom prst="line">
            <a:avLst/>
          </a:prstGeom>
          <a:noFill/>
          <a:ln w="25400">
            <a:solidFill>
              <a:schemeClr val="tx1"/>
            </a:solidFill>
            <a:round/>
            <a:headEnd/>
            <a:tailEnd/>
          </a:ln>
          <a:effectLst/>
        </p:spPr>
        <p:txBody>
          <a:bodyPr wrap="none" anchor="ctr"/>
          <a:lstStyle/>
          <a:p>
            <a:endParaRPr lang="en-US"/>
          </a:p>
        </p:txBody>
      </p:sp>
      <p:sp>
        <p:nvSpPr>
          <p:cNvPr id="996371" name="Line 19"/>
          <p:cNvSpPr>
            <a:spLocks noChangeShapeType="1"/>
          </p:cNvSpPr>
          <p:nvPr/>
        </p:nvSpPr>
        <p:spPr bwMode="auto">
          <a:xfrm flipV="1">
            <a:off x="7364412" y="927100"/>
            <a:ext cx="460375" cy="34925"/>
          </a:xfrm>
          <a:prstGeom prst="line">
            <a:avLst/>
          </a:prstGeom>
          <a:noFill/>
          <a:ln w="25400">
            <a:solidFill>
              <a:schemeClr val="tx1"/>
            </a:solidFill>
            <a:round/>
            <a:headEnd/>
            <a:tailEnd/>
          </a:ln>
          <a:effectLst/>
        </p:spPr>
        <p:txBody>
          <a:bodyPr wrap="none" anchor="ctr"/>
          <a:lstStyle/>
          <a:p>
            <a:endParaRPr lang="en-US"/>
          </a:p>
        </p:txBody>
      </p:sp>
      <p:sp>
        <p:nvSpPr>
          <p:cNvPr id="996372" name="Line 20"/>
          <p:cNvSpPr>
            <a:spLocks noChangeShapeType="1"/>
          </p:cNvSpPr>
          <p:nvPr/>
        </p:nvSpPr>
        <p:spPr bwMode="auto">
          <a:xfrm flipV="1">
            <a:off x="5567362" y="2362200"/>
            <a:ext cx="917575" cy="146050"/>
          </a:xfrm>
          <a:prstGeom prst="line">
            <a:avLst/>
          </a:prstGeom>
          <a:noFill/>
          <a:ln w="25400">
            <a:solidFill>
              <a:schemeClr val="tx1"/>
            </a:solidFill>
            <a:round/>
            <a:headEnd/>
            <a:tailEnd/>
          </a:ln>
          <a:effectLst/>
        </p:spPr>
        <p:txBody>
          <a:bodyPr wrap="none" anchor="ctr"/>
          <a:lstStyle/>
          <a:p>
            <a:endParaRPr lang="en-US"/>
          </a:p>
        </p:txBody>
      </p:sp>
      <p:sp>
        <p:nvSpPr>
          <p:cNvPr id="996373" name="Text Box 21"/>
          <p:cNvSpPr txBox="1">
            <a:spLocks noChangeArrowheads="1"/>
          </p:cNvSpPr>
          <p:nvPr/>
        </p:nvSpPr>
        <p:spPr bwMode="auto">
          <a:xfrm>
            <a:off x="6588125" y="1550988"/>
            <a:ext cx="109537" cy="13970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1</a:t>
            </a:r>
          </a:p>
        </p:txBody>
      </p:sp>
      <p:sp>
        <p:nvSpPr>
          <p:cNvPr id="996374" name="Text Box 22"/>
          <p:cNvSpPr txBox="1">
            <a:spLocks noChangeArrowheads="1"/>
          </p:cNvSpPr>
          <p:nvPr/>
        </p:nvSpPr>
        <p:spPr bwMode="auto">
          <a:xfrm>
            <a:off x="6934200" y="2846388"/>
            <a:ext cx="1804987" cy="527050"/>
          </a:xfrm>
          <a:prstGeom prst="rect">
            <a:avLst/>
          </a:prstGeom>
          <a:noFill/>
          <a:ln w="9525">
            <a:noFill/>
            <a:miter lim="800000"/>
            <a:headEnd/>
            <a:tailEnd/>
          </a:ln>
          <a:effectLst/>
        </p:spPr>
        <p:txBody>
          <a:bodyPr wrap="none" lIns="0" tIns="0" rIns="0" bIns="0"/>
          <a:lstStyle/>
          <a:p>
            <a:pPr algn="l">
              <a:lnSpc>
                <a:spcPct val="90000"/>
              </a:lnSpc>
            </a:pPr>
            <a:r>
              <a:rPr lang="en-US" sz="1800" b="1"/>
              <a:t>Cascades of</a:t>
            </a:r>
          </a:p>
          <a:p>
            <a:pPr algn="l">
              <a:lnSpc>
                <a:spcPct val="90000"/>
              </a:lnSpc>
            </a:pPr>
            <a:r>
              <a:rPr lang="en-US" sz="1800" b="1"/>
              <a:t>gene expression</a:t>
            </a:r>
          </a:p>
        </p:txBody>
      </p:sp>
      <p:sp>
        <p:nvSpPr>
          <p:cNvPr id="996375" name="Oval 23"/>
          <p:cNvSpPr>
            <a:spLocks noChangeArrowheads="1"/>
          </p:cNvSpPr>
          <p:nvPr/>
        </p:nvSpPr>
        <p:spPr bwMode="auto">
          <a:xfrm>
            <a:off x="6586537" y="309245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996376" name="Text Box 24"/>
          <p:cNvSpPr txBox="1">
            <a:spLocks noChangeArrowheads="1"/>
          </p:cNvSpPr>
          <p:nvPr/>
        </p:nvSpPr>
        <p:spPr bwMode="auto">
          <a:xfrm>
            <a:off x="6619875" y="3122613"/>
            <a:ext cx="109537" cy="13970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2</a:t>
            </a:r>
          </a:p>
        </p:txBody>
      </p:sp>
      <p:sp>
        <p:nvSpPr>
          <p:cNvPr id="996377" name="Text Box 25"/>
          <p:cNvSpPr txBox="1">
            <a:spLocks noChangeArrowheads="1"/>
          </p:cNvSpPr>
          <p:nvPr/>
        </p:nvSpPr>
        <p:spPr bwMode="auto">
          <a:xfrm>
            <a:off x="4575175" y="3608388"/>
            <a:ext cx="1392237" cy="231775"/>
          </a:xfrm>
          <a:prstGeom prst="rect">
            <a:avLst/>
          </a:prstGeom>
          <a:noFill/>
          <a:ln w="9525">
            <a:noFill/>
            <a:miter lim="800000"/>
            <a:headEnd/>
            <a:tailEnd/>
          </a:ln>
          <a:effectLst/>
        </p:spPr>
        <p:txBody>
          <a:bodyPr wrap="none" lIns="0" tIns="0" rIns="0" bIns="0"/>
          <a:lstStyle/>
          <a:p>
            <a:pPr algn="l">
              <a:lnSpc>
                <a:spcPct val="90000"/>
              </a:lnSpc>
            </a:pPr>
            <a:r>
              <a:rPr lang="en-US" sz="1800" b="1"/>
              <a:t>Embryo</a:t>
            </a:r>
          </a:p>
        </p:txBody>
      </p:sp>
      <p:sp>
        <p:nvSpPr>
          <p:cNvPr id="996378" name="Text Box 26"/>
          <p:cNvSpPr txBox="1">
            <a:spLocks noChangeArrowheads="1"/>
          </p:cNvSpPr>
          <p:nvPr/>
        </p:nvSpPr>
        <p:spPr bwMode="auto">
          <a:xfrm>
            <a:off x="7781925" y="3727450"/>
            <a:ext cx="1077912" cy="495300"/>
          </a:xfrm>
          <a:prstGeom prst="rect">
            <a:avLst/>
          </a:prstGeom>
          <a:noFill/>
          <a:ln w="9525">
            <a:noFill/>
            <a:miter lim="800000"/>
            <a:headEnd/>
            <a:tailEnd/>
          </a:ln>
          <a:effectLst/>
        </p:spPr>
        <p:txBody>
          <a:bodyPr wrap="none" lIns="0" tIns="0" rIns="0" bIns="0"/>
          <a:lstStyle/>
          <a:p>
            <a:pPr algn="l">
              <a:lnSpc>
                <a:spcPct val="90000"/>
              </a:lnSpc>
            </a:pPr>
            <a:r>
              <a:rPr lang="en-US" sz="1800" b="1"/>
              <a:t>Body</a:t>
            </a:r>
          </a:p>
          <a:p>
            <a:pPr algn="l">
              <a:lnSpc>
                <a:spcPct val="90000"/>
              </a:lnSpc>
            </a:pPr>
            <a:r>
              <a:rPr lang="en-US" sz="1800" b="1"/>
              <a:t>segments</a:t>
            </a:r>
          </a:p>
        </p:txBody>
      </p:sp>
      <p:sp>
        <p:nvSpPr>
          <p:cNvPr id="996379" name="Text Box 27"/>
          <p:cNvSpPr txBox="1">
            <a:spLocks noChangeArrowheads="1"/>
          </p:cNvSpPr>
          <p:nvPr/>
        </p:nvSpPr>
        <p:spPr bwMode="auto">
          <a:xfrm>
            <a:off x="4581525" y="5464175"/>
            <a:ext cx="1392237" cy="231775"/>
          </a:xfrm>
          <a:prstGeom prst="rect">
            <a:avLst/>
          </a:prstGeom>
          <a:noFill/>
          <a:ln w="9525">
            <a:noFill/>
            <a:miter lim="800000"/>
            <a:headEnd/>
            <a:tailEnd/>
          </a:ln>
          <a:effectLst/>
        </p:spPr>
        <p:txBody>
          <a:bodyPr wrap="none" lIns="0" tIns="0" rIns="0" bIns="0"/>
          <a:lstStyle/>
          <a:p>
            <a:pPr algn="l">
              <a:lnSpc>
                <a:spcPct val="90000"/>
              </a:lnSpc>
            </a:pPr>
            <a:r>
              <a:rPr lang="en-US" sz="1800" b="1"/>
              <a:t>Adult fly</a:t>
            </a:r>
          </a:p>
        </p:txBody>
      </p:sp>
      <p:sp>
        <p:nvSpPr>
          <p:cNvPr id="996380" name="Text Box 28"/>
          <p:cNvSpPr txBox="1">
            <a:spLocks noChangeArrowheads="1"/>
          </p:cNvSpPr>
          <p:nvPr/>
        </p:nvSpPr>
        <p:spPr bwMode="auto">
          <a:xfrm>
            <a:off x="6921500" y="4984750"/>
            <a:ext cx="1852612" cy="247650"/>
          </a:xfrm>
          <a:prstGeom prst="rect">
            <a:avLst/>
          </a:prstGeom>
          <a:noFill/>
          <a:ln w="9525">
            <a:noFill/>
            <a:miter lim="800000"/>
            <a:headEnd/>
            <a:tailEnd/>
          </a:ln>
          <a:effectLst/>
        </p:spPr>
        <p:txBody>
          <a:bodyPr wrap="none" lIns="0" tIns="0" rIns="0" bIns="0"/>
          <a:lstStyle/>
          <a:p>
            <a:pPr algn="l">
              <a:lnSpc>
                <a:spcPct val="90000"/>
              </a:lnSpc>
            </a:pPr>
            <a:r>
              <a:rPr lang="en-US" sz="1800" b="1"/>
              <a:t>Gene expression</a:t>
            </a:r>
          </a:p>
        </p:txBody>
      </p:sp>
      <p:sp>
        <p:nvSpPr>
          <p:cNvPr id="996381" name="Oval 29"/>
          <p:cNvSpPr>
            <a:spLocks noChangeArrowheads="1"/>
          </p:cNvSpPr>
          <p:nvPr/>
        </p:nvSpPr>
        <p:spPr bwMode="auto">
          <a:xfrm>
            <a:off x="5207000" y="408305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996382" name="Text Box 30"/>
          <p:cNvSpPr txBox="1">
            <a:spLocks noChangeArrowheads="1"/>
          </p:cNvSpPr>
          <p:nvPr/>
        </p:nvSpPr>
        <p:spPr bwMode="auto">
          <a:xfrm>
            <a:off x="5240337" y="4113213"/>
            <a:ext cx="109538" cy="13970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3</a:t>
            </a:r>
          </a:p>
        </p:txBody>
      </p:sp>
      <p:sp>
        <p:nvSpPr>
          <p:cNvPr id="996383" name="Oval 31"/>
          <p:cNvSpPr>
            <a:spLocks noChangeArrowheads="1"/>
          </p:cNvSpPr>
          <p:nvPr/>
        </p:nvSpPr>
        <p:spPr bwMode="auto">
          <a:xfrm>
            <a:off x="5224462" y="6062663"/>
            <a:ext cx="184150" cy="184150"/>
          </a:xfrm>
          <a:prstGeom prst="ellipse">
            <a:avLst/>
          </a:prstGeom>
          <a:solidFill>
            <a:srgbClr val="EF1A23"/>
          </a:solidFill>
          <a:ln w="9525">
            <a:noFill/>
            <a:round/>
            <a:headEnd/>
            <a:tailEnd/>
          </a:ln>
          <a:effectLst/>
        </p:spPr>
        <p:txBody>
          <a:bodyPr wrap="none" anchor="ctr"/>
          <a:lstStyle/>
          <a:p>
            <a:endParaRPr lang="en-US"/>
          </a:p>
        </p:txBody>
      </p:sp>
      <p:sp>
        <p:nvSpPr>
          <p:cNvPr id="996384" name="Text Box 32"/>
          <p:cNvSpPr txBox="1">
            <a:spLocks noChangeArrowheads="1"/>
          </p:cNvSpPr>
          <p:nvPr/>
        </p:nvSpPr>
        <p:spPr bwMode="auto">
          <a:xfrm>
            <a:off x="5257800" y="6092825"/>
            <a:ext cx="109537" cy="139700"/>
          </a:xfrm>
          <a:prstGeom prst="rect">
            <a:avLst/>
          </a:prstGeom>
          <a:noFill/>
          <a:ln w="9525">
            <a:noFill/>
            <a:miter lim="800000"/>
            <a:headEnd/>
            <a:tailEnd/>
          </a:ln>
          <a:effectLst/>
        </p:spPr>
        <p:txBody>
          <a:bodyPr wrap="none" lIns="0" tIns="0" rIns="0" bIns="0"/>
          <a:lstStyle/>
          <a:p>
            <a:pPr algn="ctr">
              <a:lnSpc>
                <a:spcPct val="90000"/>
              </a:lnSpc>
            </a:pPr>
            <a:r>
              <a:rPr lang="en-US" sz="1000" b="1">
                <a:solidFill>
                  <a:schemeClr val="bg1"/>
                </a:solidFill>
              </a:rPr>
              <a:t>4</a:t>
            </a:r>
          </a:p>
        </p:txBody>
      </p:sp>
      <p:sp>
        <p:nvSpPr>
          <p:cNvPr id="996385" name="Line 33"/>
          <p:cNvSpPr>
            <a:spLocks noChangeShapeType="1"/>
          </p:cNvSpPr>
          <p:nvPr/>
        </p:nvSpPr>
        <p:spPr bwMode="auto">
          <a:xfrm flipV="1">
            <a:off x="7240587" y="3863975"/>
            <a:ext cx="514350" cy="406400"/>
          </a:xfrm>
          <a:prstGeom prst="line">
            <a:avLst/>
          </a:prstGeom>
          <a:noFill/>
          <a:ln w="25400">
            <a:solidFill>
              <a:schemeClr val="tx1"/>
            </a:solidFill>
            <a:round/>
            <a:headEnd/>
            <a:tailEnd/>
          </a:ln>
          <a:effectLst/>
        </p:spPr>
        <p:txBody>
          <a:bodyPr wrap="none" anchor="ctr"/>
          <a:lstStyle/>
          <a:p>
            <a:endParaRPr lang="en-US"/>
          </a:p>
        </p:txBody>
      </p:sp>
      <p:sp>
        <p:nvSpPr>
          <p:cNvPr id="996386" name="Line 34"/>
          <p:cNvSpPr>
            <a:spLocks noChangeShapeType="1"/>
          </p:cNvSpPr>
          <p:nvPr/>
        </p:nvSpPr>
        <p:spPr bwMode="auto">
          <a:xfrm flipH="1">
            <a:off x="7370762" y="3863975"/>
            <a:ext cx="384175" cy="463550"/>
          </a:xfrm>
          <a:prstGeom prst="line">
            <a:avLst/>
          </a:prstGeom>
          <a:noFill/>
          <a:ln w="25400">
            <a:solidFill>
              <a:schemeClr val="tx1"/>
            </a:solidFill>
            <a:round/>
            <a:headEnd/>
            <a:tailEnd/>
          </a:ln>
          <a:effectLst/>
        </p:spPr>
        <p:txBody>
          <a:bodyPr wrap="none" anchor="ctr"/>
          <a:lstStyle/>
          <a:p>
            <a:endParaRPr lang="en-US"/>
          </a:p>
        </p:txBody>
      </p:sp>
      <p:pic>
        <p:nvPicPr>
          <p:cNvPr id="30" name="Picture 1"/>
          <p:cNvPicPr>
            <a:picLocks noChangeAspect="1" noChangeArrowheads="1"/>
          </p:cNvPicPr>
          <p:nvPr/>
        </p:nvPicPr>
        <p:blipFill>
          <a:blip r:embed="rId6" cstate="print"/>
          <a:srcRect/>
          <a:stretch>
            <a:fillRect/>
          </a:stretch>
        </p:blipFill>
        <p:spPr bwMode="auto">
          <a:xfrm>
            <a:off x="304800" y="838200"/>
            <a:ext cx="3489325" cy="4572000"/>
          </a:xfrm>
          <a:prstGeom prst="rect">
            <a:avLst/>
          </a:prstGeom>
          <a:noFill/>
          <a:ln w="9525">
            <a:noFill/>
            <a:round/>
            <a:headEnd/>
            <a:tailEnd/>
          </a:ln>
        </p:spPr>
      </p:pic>
      <p:sp>
        <p:nvSpPr>
          <p:cNvPr id="31" name="Rectangle 2"/>
          <p:cNvSpPr txBox="1">
            <a:spLocks noChangeArrowheads="1"/>
          </p:cNvSpPr>
          <p:nvPr/>
        </p:nvSpPr>
        <p:spPr bwMode="auto">
          <a:xfrm>
            <a:off x="517525" y="5486400"/>
            <a:ext cx="3124200" cy="1219200"/>
          </a:xfrm>
          <a:prstGeom prst="rect">
            <a:avLst/>
          </a:prstGeom>
          <a:noFill/>
          <a:ln w="9525">
            <a:noFill/>
            <a:miter lim="800000"/>
            <a:headEnd/>
            <a:tailEnd/>
          </a:ln>
        </p:spPr>
        <p:txBody>
          <a:bodyPr/>
          <a:lstStyle/>
          <a:p>
            <a:pPr algn="ctr"/>
            <a:r>
              <a:rPr lang="en-US" sz="2400" b="1" dirty="0">
                <a:solidFill>
                  <a:schemeClr val="bg2"/>
                </a:solidFill>
                <a:latin typeface="Times New Roman" pitchFamily="18" charset="0"/>
              </a:rPr>
              <a:t>Thomas Hunt Morgan</a:t>
            </a:r>
          </a:p>
          <a:p>
            <a:pPr algn="ctr"/>
            <a:r>
              <a:rPr lang="en-US" sz="2400" b="1" dirty="0">
                <a:solidFill>
                  <a:schemeClr val="bg2"/>
                </a:solidFill>
                <a:latin typeface="Times New Roman" pitchFamily="18" charset="0"/>
              </a:rPr>
              <a:t>American </a:t>
            </a:r>
            <a:r>
              <a:rPr lang="en-US" sz="2400" b="1" dirty="0" smtClean="0">
                <a:solidFill>
                  <a:schemeClr val="bg2"/>
                </a:solidFill>
                <a:latin typeface="Times New Roman" pitchFamily="18" charset="0"/>
              </a:rPr>
              <a:t>Geneticist</a:t>
            </a:r>
          </a:p>
          <a:p>
            <a:pPr algn="ctr"/>
            <a:r>
              <a:rPr lang="en-US" sz="2400" b="1" dirty="0" smtClean="0">
                <a:solidFill>
                  <a:schemeClr val="bg2"/>
                </a:solidFill>
                <a:latin typeface="Times New Roman" pitchFamily="18" charset="0"/>
              </a:rPr>
              <a:t>Lexington, Kentucky</a:t>
            </a:r>
            <a:endParaRPr lang="en-US" sz="2400" b="1" dirty="0">
              <a:solidFill>
                <a:schemeClr val="bg2"/>
              </a:solidFill>
              <a:latin typeface="Times New Roman" pitchFamily="18" charset="0"/>
            </a:endParaRPr>
          </a:p>
          <a:p>
            <a:pPr algn="ctr"/>
            <a:endParaRPr lang="en-US" sz="2400" dirty="0">
              <a:solidFill>
                <a:schemeClr val="bg2"/>
              </a:solidFill>
              <a:latin typeface="Times New Roman" pitchFamily="18" charset="0"/>
            </a:endParaRPr>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08"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994312" name="Picture 8" descr="11_10a_MutantFruitFly-U"/>
          <p:cNvPicPr>
            <a:picLocks noChangeAspect="1" noChangeArrowheads="1"/>
          </p:cNvPicPr>
          <p:nvPr/>
        </p:nvPicPr>
        <p:blipFill>
          <a:blip r:embed="rId5" cstate="print"/>
          <a:srcRect/>
          <a:stretch>
            <a:fillRect/>
          </a:stretch>
        </p:blipFill>
        <p:spPr bwMode="auto">
          <a:xfrm>
            <a:off x="296863" y="1597025"/>
            <a:ext cx="8548687" cy="4803775"/>
          </a:xfrm>
          <a:prstGeom prst="rect">
            <a:avLst/>
          </a:prstGeom>
          <a:noFill/>
        </p:spPr>
      </p:pic>
      <p:sp>
        <p:nvSpPr>
          <p:cNvPr id="994313" name="Text Box 9"/>
          <p:cNvSpPr txBox="1">
            <a:spLocks noChangeArrowheads="1"/>
          </p:cNvSpPr>
          <p:nvPr/>
        </p:nvSpPr>
        <p:spPr bwMode="auto">
          <a:xfrm>
            <a:off x="787400" y="5922962"/>
            <a:ext cx="3413125" cy="346075"/>
          </a:xfrm>
          <a:prstGeom prst="rect">
            <a:avLst/>
          </a:prstGeom>
          <a:noFill/>
          <a:ln w="9525">
            <a:noFill/>
            <a:miter lim="800000"/>
            <a:headEnd/>
            <a:tailEnd/>
          </a:ln>
          <a:effectLst/>
        </p:spPr>
        <p:txBody>
          <a:bodyPr wrap="none" lIns="0" tIns="0" rIns="0" bIns="0"/>
          <a:lstStyle/>
          <a:p>
            <a:pPr algn="l">
              <a:lnSpc>
                <a:spcPct val="90000"/>
              </a:lnSpc>
            </a:pPr>
            <a:r>
              <a:rPr lang="en-US" sz="2100" b="1"/>
              <a:t>Head of a normal fruit fly</a:t>
            </a:r>
          </a:p>
        </p:txBody>
      </p:sp>
      <p:sp>
        <p:nvSpPr>
          <p:cNvPr id="994314" name="Text Box 10"/>
          <p:cNvSpPr txBox="1">
            <a:spLocks noChangeArrowheads="1"/>
          </p:cNvSpPr>
          <p:nvPr/>
        </p:nvSpPr>
        <p:spPr bwMode="auto">
          <a:xfrm>
            <a:off x="517525" y="4379912"/>
            <a:ext cx="1084263" cy="261938"/>
          </a:xfrm>
          <a:prstGeom prst="rect">
            <a:avLst/>
          </a:prstGeom>
          <a:noFill/>
          <a:ln w="9525">
            <a:noFill/>
            <a:miter lim="800000"/>
            <a:headEnd/>
            <a:tailEnd/>
          </a:ln>
          <a:effectLst/>
        </p:spPr>
        <p:txBody>
          <a:bodyPr wrap="none" lIns="0" tIns="0" rIns="0" bIns="0"/>
          <a:lstStyle/>
          <a:p>
            <a:pPr algn="l">
              <a:lnSpc>
                <a:spcPct val="90000"/>
              </a:lnSpc>
            </a:pPr>
            <a:r>
              <a:rPr lang="en-US" sz="2100" b="1">
                <a:solidFill>
                  <a:schemeClr val="bg1"/>
                </a:solidFill>
              </a:rPr>
              <a:t>Antenna</a:t>
            </a:r>
          </a:p>
        </p:txBody>
      </p:sp>
      <p:sp>
        <p:nvSpPr>
          <p:cNvPr id="994315" name="Text Box 11"/>
          <p:cNvSpPr txBox="1">
            <a:spLocks noChangeArrowheads="1"/>
          </p:cNvSpPr>
          <p:nvPr/>
        </p:nvSpPr>
        <p:spPr bwMode="auto">
          <a:xfrm>
            <a:off x="525463" y="1816100"/>
            <a:ext cx="500062" cy="261937"/>
          </a:xfrm>
          <a:prstGeom prst="rect">
            <a:avLst/>
          </a:prstGeom>
          <a:noFill/>
          <a:ln w="9525">
            <a:noFill/>
            <a:miter lim="800000"/>
            <a:headEnd/>
            <a:tailEnd/>
          </a:ln>
          <a:effectLst/>
        </p:spPr>
        <p:txBody>
          <a:bodyPr wrap="none" lIns="0" tIns="0" rIns="0" bIns="0"/>
          <a:lstStyle/>
          <a:p>
            <a:pPr algn="l">
              <a:lnSpc>
                <a:spcPct val="90000"/>
              </a:lnSpc>
            </a:pPr>
            <a:r>
              <a:rPr lang="en-US" sz="2100" b="1">
                <a:solidFill>
                  <a:schemeClr val="bg1"/>
                </a:solidFill>
              </a:rPr>
              <a:t>Eye</a:t>
            </a:r>
          </a:p>
        </p:txBody>
      </p:sp>
      <p:sp>
        <p:nvSpPr>
          <p:cNvPr id="994316" name="Text Box 12"/>
          <p:cNvSpPr txBox="1">
            <a:spLocks noChangeArrowheads="1"/>
          </p:cNvSpPr>
          <p:nvPr/>
        </p:nvSpPr>
        <p:spPr bwMode="auto">
          <a:xfrm>
            <a:off x="4719638" y="5929312"/>
            <a:ext cx="4048125" cy="287338"/>
          </a:xfrm>
          <a:prstGeom prst="rect">
            <a:avLst/>
          </a:prstGeom>
          <a:noFill/>
          <a:ln w="9525">
            <a:noFill/>
            <a:miter lim="800000"/>
            <a:headEnd/>
            <a:tailEnd/>
          </a:ln>
          <a:effectLst/>
        </p:spPr>
        <p:txBody>
          <a:bodyPr wrap="none" lIns="0" tIns="0" rIns="0" bIns="0"/>
          <a:lstStyle/>
          <a:p>
            <a:pPr algn="l">
              <a:lnSpc>
                <a:spcPct val="90000"/>
              </a:lnSpc>
            </a:pPr>
            <a:r>
              <a:rPr lang="en-US" sz="2100" b="1"/>
              <a:t>Head of a developmental mutant</a:t>
            </a:r>
          </a:p>
        </p:txBody>
      </p:sp>
      <p:sp>
        <p:nvSpPr>
          <p:cNvPr id="994317" name="Text Box 13"/>
          <p:cNvSpPr txBox="1">
            <a:spLocks noChangeArrowheads="1"/>
          </p:cNvSpPr>
          <p:nvPr/>
        </p:nvSpPr>
        <p:spPr bwMode="auto">
          <a:xfrm>
            <a:off x="4987925" y="5043487"/>
            <a:ext cx="492125" cy="277813"/>
          </a:xfrm>
          <a:prstGeom prst="rect">
            <a:avLst/>
          </a:prstGeom>
          <a:noFill/>
          <a:ln w="9525">
            <a:noFill/>
            <a:miter lim="800000"/>
            <a:headEnd/>
            <a:tailEnd/>
          </a:ln>
          <a:effectLst/>
        </p:spPr>
        <p:txBody>
          <a:bodyPr wrap="none" lIns="0" tIns="0" rIns="0" bIns="0"/>
          <a:lstStyle/>
          <a:p>
            <a:pPr algn="l">
              <a:lnSpc>
                <a:spcPct val="90000"/>
              </a:lnSpc>
            </a:pPr>
            <a:r>
              <a:rPr lang="en-US" sz="2100" b="1">
                <a:solidFill>
                  <a:schemeClr val="bg1"/>
                </a:solidFill>
              </a:rPr>
              <a:t>Leg</a:t>
            </a:r>
          </a:p>
        </p:txBody>
      </p:sp>
      <p:sp>
        <p:nvSpPr>
          <p:cNvPr id="994318" name="Line 14"/>
          <p:cNvSpPr>
            <a:spLocks noChangeShapeType="1"/>
          </p:cNvSpPr>
          <p:nvPr/>
        </p:nvSpPr>
        <p:spPr bwMode="auto">
          <a:xfrm>
            <a:off x="815975" y="2122487"/>
            <a:ext cx="412750" cy="565150"/>
          </a:xfrm>
          <a:prstGeom prst="line">
            <a:avLst/>
          </a:prstGeom>
          <a:noFill/>
          <a:ln w="50800">
            <a:solidFill>
              <a:schemeClr val="bg1"/>
            </a:solidFill>
            <a:round/>
            <a:headEnd/>
            <a:tailEnd/>
          </a:ln>
          <a:effectLst/>
        </p:spPr>
        <p:txBody>
          <a:bodyPr wrap="none" anchor="ctr"/>
          <a:lstStyle/>
          <a:p>
            <a:endParaRPr lang="en-US"/>
          </a:p>
        </p:txBody>
      </p:sp>
      <p:sp>
        <p:nvSpPr>
          <p:cNvPr id="994319" name="Line 15"/>
          <p:cNvSpPr>
            <a:spLocks noChangeShapeType="1"/>
          </p:cNvSpPr>
          <p:nvPr/>
        </p:nvSpPr>
        <p:spPr bwMode="auto">
          <a:xfrm flipV="1">
            <a:off x="1035050" y="3236912"/>
            <a:ext cx="835025" cy="1108075"/>
          </a:xfrm>
          <a:prstGeom prst="line">
            <a:avLst/>
          </a:prstGeom>
          <a:noFill/>
          <a:ln w="50800">
            <a:solidFill>
              <a:schemeClr val="bg1"/>
            </a:solidFill>
            <a:round/>
            <a:headEnd/>
            <a:tailEnd/>
          </a:ln>
          <a:effectLst/>
        </p:spPr>
        <p:txBody>
          <a:bodyPr wrap="none" anchor="ctr"/>
          <a:lstStyle/>
          <a:p>
            <a:endParaRPr lang="en-US"/>
          </a:p>
        </p:txBody>
      </p:sp>
      <p:sp>
        <p:nvSpPr>
          <p:cNvPr id="994320" name="Line 16"/>
          <p:cNvSpPr>
            <a:spLocks noChangeShapeType="1"/>
          </p:cNvSpPr>
          <p:nvPr/>
        </p:nvSpPr>
        <p:spPr bwMode="auto">
          <a:xfrm flipV="1">
            <a:off x="5264150" y="4322762"/>
            <a:ext cx="114300" cy="701675"/>
          </a:xfrm>
          <a:prstGeom prst="line">
            <a:avLst/>
          </a:prstGeom>
          <a:noFill/>
          <a:ln w="50800">
            <a:solidFill>
              <a:schemeClr val="bg1"/>
            </a:solidFill>
            <a:round/>
            <a:headEnd/>
            <a:tailEnd/>
          </a:ln>
          <a:effectLst/>
        </p:spPr>
        <p:txBody>
          <a:bodyPr wrap="none" anchor="ctr"/>
          <a:lstStyle/>
          <a:p>
            <a:endParaRPr lang="en-US"/>
          </a:p>
        </p:txBody>
      </p:sp>
      <p:sp>
        <p:nvSpPr>
          <p:cNvPr id="994321" name="Line 17"/>
          <p:cNvSpPr>
            <a:spLocks noChangeShapeType="1"/>
          </p:cNvSpPr>
          <p:nvPr/>
        </p:nvSpPr>
        <p:spPr bwMode="auto">
          <a:xfrm>
            <a:off x="811213" y="2116137"/>
            <a:ext cx="412750" cy="565150"/>
          </a:xfrm>
          <a:prstGeom prst="line">
            <a:avLst/>
          </a:prstGeom>
          <a:noFill/>
          <a:ln w="25400">
            <a:solidFill>
              <a:schemeClr val="tx1"/>
            </a:solidFill>
            <a:round/>
            <a:headEnd/>
            <a:tailEnd/>
          </a:ln>
          <a:effectLst/>
        </p:spPr>
        <p:txBody>
          <a:bodyPr wrap="none" anchor="ctr"/>
          <a:lstStyle/>
          <a:p>
            <a:endParaRPr lang="en-US"/>
          </a:p>
        </p:txBody>
      </p:sp>
      <p:sp>
        <p:nvSpPr>
          <p:cNvPr id="994322" name="Line 18"/>
          <p:cNvSpPr>
            <a:spLocks noChangeShapeType="1"/>
          </p:cNvSpPr>
          <p:nvPr/>
        </p:nvSpPr>
        <p:spPr bwMode="auto">
          <a:xfrm flipV="1">
            <a:off x="1033463" y="3240087"/>
            <a:ext cx="835025" cy="1108075"/>
          </a:xfrm>
          <a:prstGeom prst="line">
            <a:avLst/>
          </a:prstGeom>
          <a:noFill/>
          <a:ln w="25400">
            <a:solidFill>
              <a:schemeClr val="tx1"/>
            </a:solidFill>
            <a:round/>
            <a:headEnd/>
            <a:tailEnd/>
          </a:ln>
          <a:effectLst/>
        </p:spPr>
        <p:txBody>
          <a:bodyPr wrap="none" anchor="ctr"/>
          <a:lstStyle/>
          <a:p>
            <a:endParaRPr lang="en-US"/>
          </a:p>
        </p:txBody>
      </p:sp>
      <p:sp>
        <p:nvSpPr>
          <p:cNvPr id="994323" name="Line 19"/>
          <p:cNvSpPr>
            <a:spLocks noChangeShapeType="1"/>
          </p:cNvSpPr>
          <p:nvPr/>
        </p:nvSpPr>
        <p:spPr bwMode="auto">
          <a:xfrm flipV="1">
            <a:off x="5265738" y="4319587"/>
            <a:ext cx="114300" cy="701675"/>
          </a:xfrm>
          <a:prstGeom prst="line">
            <a:avLst/>
          </a:prstGeom>
          <a:noFill/>
          <a:ln w="25400">
            <a:solidFill>
              <a:schemeClr val="tx1"/>
            </a:solidFill>
            <a:round/>
            <a:headEnd/>
            <a:tailEnd/>
          </a:ln>
          <a:effectLst/>
        </p:spPr>
        <p:txBody>
          <a:bodyPr wrap="none" anchor="ctr"/>
          <a:lstStyle/>
          <a:p>
            <a:endParaRPr lang="en-US"/>
          </a:p>
        </p:txBody>
      </p:sp>
      <p:sp>
        <p:nvSpPr>
          <p:cNvPr id="15" name="Rectangle 2"/>
          <p:cNvSpPr>
            <a:spLocks noGrp="1" noChangeArrowheads="1"/>
          </p:cNvSpPr>
          <p:nvPr>
            <p:ph type="title"/>
          </p:nvPr>
        </p:nvSpPr>
        <p:spPr>
          <a:xfrm>
            <a:off x="171450" y="609600"/>
            <a:ext cx="8543925" cy="914400"/>
          </a:xfrm>
        </p:spPr>
        <p:txBody>
          <a:bodyPr/>
          <a:lstStyle/>
          <a:p>
            <a:pPr marL="968375" indent="-968375" algn="ctr"/>
            <a:r>
              <a:rPr lang="en-US" sz="4000" b="1" dirty="0" smtClean="0">
                <a:solidFill>
                  <a:schemeClr val="bg2"/>
                </a:solidFill>
                <a:latin typeface="Times New Roman" pitchFamily="18" charset="0"/>
                <a:cs typeface="Times New Roman" pitchFamily="18" charset="0"/>
              </a:rPr>
              <a:t>Gene Cascades can be controlled</a:t>
            </a:r>
            <a:endParaRPr lang="en-US" sz="4000" b="1" dirty="0">
              <a:solidFill>
                <a:schemeClr val="bg2"/>
              </a:solidFill>
              <a:latin typeface="Times New Roman" pitchFamily="18" charset="0"/>
              <a:cs typeface="Times New Roman" pitchFamily="18" charset="0"/>
            </a:endParaRPr>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403" name="Rectangle 3"/>
          <p:cNvSpPr>
            <a:spLocks noGrp="1" noChangeArrowheads="1"/>
          </p:cNvSpPr>
          <p:nvPr>
            <p:ph type="body" idx="1"/>
          </p:nvPr>
        </p:nvSpPr>
        <p:spPr>
          <a:xfrm>
            <a:off x="47625" y="609600"/>
            <a:ext cx="4676775" cy="4200525"/>
          </a:xfrm>
        </p:spPr>
        <p:txBody>
          <a:bodyPr/>
          <a:lstStyle/>
          <a:p>
            <a:pPr marL="457200" lvl="1" indent="-342900">
              <a:spcBef>
                <a:spcPct val="30000"/>
              </a:spcBef>
            </a:pPr>
            <a:r>
              <a:rPr lang="en-US" b="1" dirty="0">
                <a:solidFill>
                  <a:schemeClr val="bg2"/>
                </a:solidFill>
                <a:latin typeface="Times New Roman" pitchFamily="18" charset="0"/>
                <a:cs typeface="Times New Roman" pitchFamily="18" charset="0"/>
              </a:rPr>
              <a:t>Signal transduction pathway</a:t>
            </a:r>
            <a:r>
              <a:rPr lang="en-US" dirty="0">
                <a:solidFill>
                  <a:schemeClr val="bg2"/>
                </a:solidFill>
                <a:latin typeface="Times New Roman" pitchFamily="18" charset="0"/>
                <a:cs typeface="Times New Roman" pitchFamily="18" charset="0"/>
              </a:rPr>
              <a:t> is a series of molecular changes that </a:t>
            </a:r>
            <a:r>
              <a:rPr lang="en-US" u="sng" dirty="0">
                <a:solidFill>
                  <a:schemeClr val="bg2"/>
                </a:solidFill>
                <a:latin typeface="Times New Roman" pitchFamily="18" charset="0"/>
                <a:cs typeface="Times New Roman" pitchFamily="18" charset="0"/>
              </a:rPr>
              <a:t>converts a signal at the cell’s surface to a response within the cell</a:t>
            </a:r>
          </a:p>
          <a:p>
            <a:pPr marL="1144588" lvl="2" indent="-342900">
              <a:spcBef>
                <a:spcPct val="30000"/>
              </a:spcBef>
              <a:buFontTx/>
              <a:buChar char="–"/>
            </a:pPr>
            <a:r>
              <a:rPr lang="en-US" sz="2800" dirty="0">
                <a:solidFill>
                  <a:schemeClr val="bg2"/>
                </a:solidFill>
                <a:latin typeface="Times New Roman" pitchFamily="18" charset="0"/>
                <a:cs typeface="Times New Roman" pitchFamily="18" charset="0"/>
              </a:rPr>
              <a:t>Signal molecule is released by a signaling cell</a:t>
            </a:r>
          </a:p>
          <a:p>
            <a:pPr marL="1144588" lvl="2" indent="-342900">
              <a:spcBef>
                <a:spcPct val="30000"/>
              </a:spcBef>
              <a:buFontTx/>
              <a:buChar char="–"/>
            </a:pPr>
            <a:r>
              <a:rPr lang="en-US" sz="2800" dirty="0">
                <a:solidFill>
                  <a:schemeClr val="bg2"/>
                </a:solidFill>
                <a:latin typeface="Times New Roman" pitchFamily="18" charset="0"/>
                <a:cs typeface="Times New Roman" pitchFamily="18" charset="0"/>
              </a:rPr>
              <a:t>Signal molecule binds to a receptor on the surface of a target cell </a:t>
            </a:r>
          </a:p>
          <a:p>
            <a:pPr marL="1144588" lvl="2" indent="-342900">
              <a:spcBef>
                <a:spcPct val="30000"/>
              </a:spcBef>
              <a:buFont typeface="Wingdings" pitchFamily="48" charset="2"/>
              <a:buNone/>
            </a:pPr>
            <a:endParaRPr lang="en-US" sz="2800" dirty="0">
              <a:solidFill>
                <a:schemeClr val="bg2"/>
              </a:solidFill>
              <a:latin typeface="Times New Roman" pitchFamily="18" charset="0"/>
              <a:cs typeface="Times New Roman" pitchFamily="18" charset="0"/>
            </a:endParaRPr>
          </a:p>
        </p:txBody>
      </p:sp>
      <p:sp>
        <p:nvSpPr>
          <p:cNvPr id="998404"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48" charset="0"/>
              </a:rPr>
              <a:t>0</a:t>
            </a:r>
          </a:p>
        </p:txBody>
      </p:sp>
      <p:pic>
        <p:nvPicPr>
          <p:cNvPr id="8" name="Picture 8" descr="11_12SignalTransduction-U"/>
          <p:cNvPicPr>
            <a:picLocks noChangeAspect="1" noChangeArrowheads="1"/>
          </p:cNvPicPr>
          <p:nvPr/>
        </p:nvPicPr>
        <p:blipFill>
          <a:blip r:embed="rId5" cstate="print"/>
          <a:srcRect b="3713"/>
          <a:stretch>
            <a:fillRect/>
          </a:stretch>
        </p:blipFill>
        <p:spPr bwMode="auto">
          <a:xfrm>
            <a:off x="4614863" y="441325"/>
            <a:ext cx="4376737" cy="6340475"/>
          </a:xfrm>
          <a:prstGeom prst="rect">
            <a:avLst/>
          </a:prstGeom>
          <a:noFill/>
        </p:spPr>
      </p:pic>
      <p:sp>
        <p:nvSpPr>
          <p:cNvPr id="9" name="Text Box 9"/>
          <p:cNvSpPr txBox="1">
            <a:spLocks noChangeArrowheads="1"/>
          </p:cNvSpPr>
          <p:nvPr/>
        </p:nvSpPr>
        <p:spPr bwMode="auto">
          <a:xfrm>
            <a:off x="4879975" y="527050"/>
            <a:ext cx="1287463" cy="185738"/>
          </a:xfrm>
          <a:prstGeom prst="rect">
            <a:avLst/>
          </a:prstGeom>
          <a:noFill/>
          <a:ln w="9525">
            <a:noFill/>
            <a:miter lim="800000"/>
            <a:headEnd/>
            <a:tailEnd/>
          </a:ln>
          <a:effectLst/>
        </p:spPr>
        <p:txBody>
          <a:bodyPr wrap="none" lIns="0" tIns="0" rIns="0" bIns="0"/>
          <a:lstStyle/>
          <a:p>
            <a:pPr algn="l">
              <a:lnSpc>
                <a:spcPct val="90000"/>
              </a:lnSpc>
            </a:pPr>
            <a:r>
              <a:rPr lang="en-US" sz="1500" b="1"/>
              <a:t>Signaling cell</a:t>
            </a:r>
          </a:p>
        </p:txBody>
      </p:sp>
      <p:sp>
        <p:nvSpPr>
          <p:cNvPr id="10" name="Text Box 10"/>
          <p:cNvSpPr txBox="1">
            <a:spLocks noChangeArrowheads="1"/>
          </p:cNvSpPr>
          <p:nvPr/>
        </p:nvSpPr>
        <p:spPr bwMode="auto">
          <a:xfrm>
            <a:off x="5284788" y="4824413"/>
            <a:ext cx="430212" cy="188912"/>
          </a:xfrm>
          <a:prstGeom prst="rect">
            <a:avLst/>
          </a:prstGeom>
          <a:noFill/>
          <a:ln w="9525">
            <a:noFill/>
            <a:miter lim="800000"/>
            <a:headEnd/>
            <a:tailEnd/>
          </a:ln>
          <a:effectLst/>
        </p:spPr>
        <p:txBody>
          <a:bodyPr wrap="none" lIns="0" tIns="0" rIns="0" bIns="0"/>
          <a:lstStyle/>
          <a:p>
            <a:pPr algn="l">
              <a:lnSpc>
                <a:spcPct val="90000"/>
              </a:lnSpc>
            </a:pPr>
            <a:r>
              <a:rPr lang="en-US" sz="1500" b="1"/>
              <a:t>DNA</a:t>
            </a:r>
          </a:p>
        </p:txBody>
      </p:sp>
      <p:sp>
        <p:nvSpPr>
          <p:cNvPr id="11" name="Text Box 11"/>
          <p:cNvSpPr txBox="1">
            <a:spLocks noChangeArrowheads="1"/>
          </p:cNvSpPr>
          <p:nvPr/>
        </p:nvSpPr>
        <p:spPr bwMode="auto">
          <a:xfrm>
            <a:off x="5568950" y="4325938"/>
            <a:ext cx="747713" cy="182562"/>
          </a:xfrm>
          <a:prstGeom prst="rect">
            <a:avLst/>
          </a:prstGeom>
          <a:noFill/>
          <a:ln w="9525">
            <a:noFill/>
            <a:miter lim="800000"/>
            <a:headEnd/>
            <a:tailEnd/>
          </a:ln>
          <a:effectLst/>
        </p:spPr>
        <p:txBody>
          <a:bodyPr wrap="none" lIns="0" tIns="0" rIns="0" bIns="0"/>
          <a:lstStyle/>
          <a:p>
            <a:pPr algn="l">
              <a:lnSpc>
                <a:spcPct val="90000"/>
              </a:lnSpc>
            </a:pPr>
            <a:r>
              <a:rPr lang="en-US" sz="1500" b="1"/>
              <a:t>Nucleus</a:t>
            </a:r>
          </a:p>
        </p:txBody>
      </p:sp>
      <p:sp>
        <p:nvSpPr>
          <p:cNvPr id="12" name="Text Box 12"/>
          <p:cNvSpPr txBox="1">
            <a:spLocks noChangeArrowheads="1"/>
          </p:cNvSpPr>
          <p:nvPr/>
        </p:nvSpPr>
        <p:spPr bwMode="auto">
          <a:xfrm>
            <a:off x="5226050" y="3271838"/>
            <a:ext cx="1160463" cy="661987"/>
          </a:xfrm>
          <a:prstGeom prst="rect">
            <a:avLst/>
          </a:prstGeom>
          <a:noFill/>
          <a:ln w="9525">
            <a:noFill/>
            <a:miter lim="800000"/>
            <a:headEnd/>
            <a:tailEnd/>
          </a:ln>
          <a:effectLst/>
        </p:spPr>
        <p:txBody>
          <a:bodyPr wrap="none" lIns="0" tIns="0" rIns="0" bIns="0"/>
          <a:lstStyle/>
          <a:p>
            <a:pPr algn="l">
              <a:lnSpc>
                <a:spcPct val="90000"/>
              </a:lnSpc>
            </a:pPr>
            <a:r>
              <a:rPr lang="en-US" sz="1500" b="1"/>
              <a:t>Transcription</a:t>
            </a:r>
          </a:p>
          <a:p>
            <a:pPr algn="l">
              <a:lnSpc>
                <a:spcPct val="90000"/>
              </a:lnSpc>
            </a:pPr>
            <a:r>
              <a:rPr lang="en-US" sz="1500" b="1"/>
              <a:t>factor</a:t>
            </a:r>
          </a:p>
          <a:p>
            <a:pPr algn="l">
              <a:lnSpc>
                <a:spcPct val="90000"/>
              </a:lnSpc>
            </a:pPr>
            <a:r>
              <a:rPr lang="en-US" sz="1500" b="1"/>
              <a:t>(activated)</a:t>
            </a:r>
          </a:p>
        </p:txBody>
      </p:sp>
      <p:sp>
        <p:nvSpPr>
          <p:cNvPr id="13" name="Text Box 13"/>
          <p:cNvSpPr txBox="1">
            <a:spLocks noChangeArrowheads="1"/>
          </p:cNvSpPr>
          <p:nvPr/>
        </p:nvSpPr>
        <p:spPr bwMode="auto">
          <a:xfrm>
            <a:off x="6773863" y="795338"/>
            <a:ext cx="890587" cy="379412"/>
          </a:xfrm>
          <a:prstGeom prst="rect">
            <a:avLst/>
          </a:prstGeom>
          <a:noFill/>
          <a:ln w="9525">
            <a:noFill/>
            <a:miter lim="800000"/>
            <a:headEnd/>
            <a:tailEnd/>
          </a:ln>
          <a:effectLst/>
        </p:spPr>
        <p:txBody>
          <a:bodyPr wrap="none" lIns="0" tIns="0" rIns="0" bIns="0"/>
          <a:lstStyle/>
          <a:p>
            <a:pPr algn="l">
              <a:lnSpc>
                <a:spcPct val="90000"/>
              </a:lnSpc>
            </a:pPr>
            <a:r>
              <a:rPr lang="en-US" sz="1500" b="1"/>
              <a:t>Signaling </a:t>
            </a:r>
          </a:p>
          <a:p>
            <a:pPr algn="l">
              <a:lnSpc>
                <a:spcPct val="90000"/>
              </a:lnSpc>
            </a:pPr>
            <a:r>
              <a:rPr lang="en-US" sz="1500" b="1"/>
              <a:t>molecule</a:t>
            </a:r>
          </a:p>
        </p:txBody>
      </p:sp>
      <p:sp>
        <p:nvSpPr>
          <p:cNvPr id="14" name="Text Box 14"/>
          <p:cNvSpPr txBox="1">
            <a:spLocks noChangeArrowheads="1"/>
          </p:cNvSpPr>
          <p:nvPr/>
        </p:nvSpPr>
        <p:spPr bwMode="auto">
          <a:xfrm>
            <a:off x="7964488" y="1017588"/>
            <a:ext cx="985837" cy="407987"/>
          </a:xfrm>
          <a:prstGeom prst="rect">
            <a:avLst/>
          </a:prstGeom>
          <a:noFill/>
          <a:ln w="9525">
            <a:noFill/>
            <a:miter lim="800000"/>
            <a:headEnd/>
            <a:tailEnd/>
          </a:ln>
          <a:effectLst/>
        </p:spPr>
        <p:txBody>
          <a:bodyPr wrap="none" lIns="0" tIns="0" rIns="0" bIns="0"/>
          <a:lstStyle/>
          <a:p>
            <a:pPr algn="l">
              <a:lnSpc>
                <a:spcPct val="90000"/>
              </a:lnSpc>
            </a:pPr>
            <a:r>
              <a:rPr lang="en-US" sz="1500" b="1"/>
              <a:t>Plasma</a:t>
            </a:r>
          </a:p>
          <a:p>
            <a:pPr algn="l">
              <a:lnSpc>
                <a:spcPct val="90000"/>
              </a:lnSpc>
            </a:pPr>
            <a:r>
              <a:rPr lang="en-US" sz="1500" b="1"/>
              <a:t>membrane</a:t>
            </a:r>
          </a:p>
        </p:txBody>
      </p:sp>
      <p:sp>
        <p:nvSpPr>
          <p:cNvPr id="15" name="Text Box 15"/>
          <p:cNvSpPr txBox="1">
            <a:spLocks noChangeArrowheads="1"/>
          </p:cNvSpPr>
          <p:nvPr/>
        </p:nvSpPr>
        <p:spPr bwMode="auto">
          <a:xfrm>
            <a:off x="7024688" y="1249363"/>
            <a:ext cx="852487" cy="427037"/>
          </a:xfrm>
          <a:prstGeom prst="rect">
            <a:avLst/>
          </a:prstGeom>
          <a:noFill/>
          <a:ln w="9525">
            <a:noFill/>
            <a:miter lim="800000"/>
            <a:headEnd/>
            <a:tailEnd/>
          </a:ln>
          <a:effectLst/>
        </p:spPr>
        <p:txBody>
          <a:bodyPr wrap="none" lIns="0" tIns="0" rIns="0" bIns="0"/>
          <a:lstStyle/>
          <a:p>
            <a:pPr algn="l">
              <a:lnSpc>
                <a:spcPct val="90000"/>
              </a:lnSpc>
            </a:pPr>
            <a:r>
              <a:rPr lang="en-US" sz="1500" b="1"/>
              <a:t>Receptor</a:t>
            </a:r>
          </a:p>
          <a:p>
            <a:pPr algn="l">
              <a:lnSpc>
                <a:spcPct val="90000"/>
              </a:lnSpc>
            </a:pPr>
            <a:r>
              <a:rPr lang="en-US" sz="1500" b="1"/>
              <a:t>protein</a:t>
            </a:r>
          </a:p>
        </p:txBody>
      </p:sp>
      <p:sp>
        <p:nvSpPr>
          <p:cNvPr id="16" name="Text Box 16"/>
          <p:cNvSpPr txBox="1">
            <a:spLocks noChangeArrowheads="1"/>
          </p:cNvSpPr>
          <p:nvPr/>
        </p:nvSpPr>
        <p:spPr bwMode="auto">
          <a:xfrm>
            <a:off x="7410450" y="2627313"/>
            <a:ext cx="798513" cy="430212"/>
          </a:xfrm>
          <a:prstGeom prst="rect">
            <a:avLst/>
          </a:prstGeom>
          <a:noFill/>
          <a:ln w="9525">
            <a:noFill/>
            <a:miter lim="800000"/>
            <a:headEnd/>
            <a:tailEnd/>
          </a:ln>
          <a:effectLst/>
        </p:spPr>
        <p:txBody>
          <a:bodyPr wrap="none" lIns="0" tIns="0" rIns="0" bIns="0"/>
          <a:lstStyle/>
          <a:p>
            <a:pPr algn="l">
              <a:lnSpc>
                <a:spcPct val="90000"/>
              </a:lnSpc>
            </a:pPr>
            <a:r>
              <a:rPr lang="en-US" sz="1500" b="1"/>
              <a:t>Relay</a:t>
            </a:r>
          </a:p>
          <a:p>
            <a:pPr algn="l">
              <a:lnSpc>
                <a:spcPct val="90000"/>
              </a:lnSpc>
            </a:pPr>
            <a:r>
              <a:rPr lang="en-US" sz="1500" b="1"/>
              <a:t>proteins</a:t>
            </a:r>
          </a:p>
        </p:txBody>
      </p:sp>
      <p:sp>
        <p:nvSpPr>
          <p:cNvPr id="17" name="Text Box 17"/>
          <p:cNvSpPr txBox="1">
            <a:spLocks noChangeArrowheads="1"/>
          </p:cNvSpPr>
          <p:nvPr/>
        </p:nvSpPr>
        <p:spPr bwMode="auto">
          <a:xfrm>
            <a:off x="6721475" y="5199063"/>
            <a:ext cx="1287463" cy="185737"/>
          </a:xfrm>
          <a:prstGeom prst="rect">
            <a:avLst/>
          </a:prstGeom>
          <a:noFill/>
          <a:ln w="9525">
            <a:noFill/>
            <a:miter lim="800000"/>
            <a:headEnd/>
            <a:tailEnd/>
          </a:ln>
          <a:effectLst/>
        </p:spPr>
        <p:txBody>
          <a:bodyPr wrap="none" lIns="0" tIns="0" rIns="0" bIns="0"/>
          <a:lstStyle/>
          <a:p>
            <a:pPr algn="l">
              <a:lnSpc>
                <a:spcPct val="90000"/>
              </a:lnSpc>
            </a:pPr>
            <a:r>
              <a:rPr lang="en-US" sz="1500" b="1"/>
              <a:t>Transcription</a:t>
            </a:r>
          </a:p>
        </p:txBody>
      </p:sp>
      <p:sp>
        <p:nvSpPr>
          <p:cNvPr id="18" name="Text Box 18"/>
          <p:cNvSpPr txBox="1">
            <a:spLocks noChangeArrowheads="1"/>
          </p:cNvSpPr>
          <p:nvPr/>
        </p:nvSpPr>
        <p:spPr bwMode="auto">
          <a:xfrm>
            <a:off x="5975350" y="5278438"/>
            <a:ext cx="588963" cy="188912"/>
          </a:xfrm>
          <a:prstGeom prst="rect">
            <a:avLst/>
          </a:prstGeom>
          <a:noFill/>
          <a:ln w="9525">
            <a:noFill/>
            <a:miter lim="800000"/>
            <a:headEnd/>
            <a:tailEnd/>
          </a:ln>
          <a:effectLst/>
        </p:spPr>
        <p:txBody>
          <a:bodyPr wrap="none" lIns="0" tIns="0" rIns="0" bIns="0"/>
          <a:lstStyle/>
          <a:p>
            <a:pPr algn="l">
              <a:lnSpc>
                <a:spcPct val="90000"/>
              </a:lnSpc>
            </a:pPr>
            <a:r>
              <a:rPr lang="en-US" sz="1500" b="1"/>
              <a:t>mRNA</a:t>
            </a:r>
          </a:p>
        </p:txBody>
      </p:sp>
      <p:sp>
        <p:nvSpPr>
          <p:cNvPr id="19" name="Text Box 19"/>
          <p:cNvSpPr txBox="1">
            <a:spLocks noChangeArrowheads="1"/>
          </p:cNvSpPr>
          <p:nvPr/>
        </p:nvSpPr>
        <p:spPr bwMode="auto">
          <a:xfrm>
            <a:off x="8294688" y="5557838"/>
            <a:ext cx="681037" cy="420687"/>
          </a:xfrm>
          <a:prstGeom prst="rect">
            <a:avLst/>
          </a:prstGeom>
          <a:noFill/>
          <a:ln w="9525">
            <a:noFill/>
            <a:miter lim="800000"/>
            <a:headEnd/>
            <a:tailEnd/>
          </a:ln>
          <a:effectLst/>
        </p:spPr>
        <p:txBody>
          <a:bodyPr wrap="none" lIns="0" tIns="0" rIns="0" bIns="0"/>
          <a:lstStyle/>
          <a:p>
            <a:pPr algn="l">
              <a:lnSpc>
                <a:spcPct val="90000"/>
              </a:lnSpc>
            </a:pPr>
            <a:r>
              <a:rPr lang="en-US" sz="1500" b="1"/>
              <a:t>New</a:t>
            </a:r>
          </a:p>
          <a:p>
            <a:pPr algn="l">
              <a:lnSpc>
                <a:spcPct val="90000"/>
              </a:lnSpc>
            </a:pPr>
            <a:r>
              <a:rPr lang="en-US" sz="1500" b="1"/>
              <a:t>protein</a:t>
            </a:r>
          </a:p>
        </p:txBody>
      </p:sp>
      <p:sp>
        <p:nvSpPr>
          <p:cNvPr id="20" name="Text Box 20"/>
          <p:cNvSpPr txBox="1">
            <a:spLocks noChangeArrowheads="1"/>
          </p:cNvSpPr>
          <p:nvPr/>
        </p:nvSpPr>
        <p:spPr bwMode="auto">
          <a:xfrm>
            <a:off x="7629525" y="6446838"/>
            <a:ext cx="1287463" cy="185737"/>
          </a:xfrm>
          <a:prstGeom prst="rect">
            <a:avLst/>
          </a:prstGeom>
          <a:noFill/>
          <a:ln w="9525">
            <a:noFill/>
            <a:miter lim="800000"/>
            <a:headEnd/>
            <a:tailEnd/>
          </a:ln>
          <a:effectLst/>
        </p:spPr>
        <p:txBody>
          <a:bodyPr wrap="none" lIns="0" tIns="0" rIns="0" bIns="0"/>
          <a:lstStyle/>
          <a:p>
            <a:pPr algn="l">
              <a:lnSpc>
                <a:spcPct val="90000"/>
              </a:lnSpc>
            </a:pPr>
            <a:r>
              <a:rPr lang="en-US" sz="1500" b="1"/>
              <a:t>Translation</a:t>
            </a:r>
          </a:p>
        </p:txBody>
      </p:sp>
      <p:sp>
        <p:nvSpPr>
          <p:cNvPr id="21" name="Text Box 21"/>
          <p:cNvSpPr txBox="1">
            <a:spLocks noChangeArrowheads="1"/>
          </p:cNvSpPr>
          <p:nvPr/>
        </p:nvSpPr>
        <p:spPr bwMode="auto">
          <a:xfrm>
            <a:off x="4879975" y="2270125"/>
            <a:ext cx="1027113" cy="233363"/>
          </a:xfrm>
          <a:prstGeom prst="rect">
            <a:avLst/>
          </a:prstGeom>
          <a:noFill/>
          <a:ln w="9525">
            <a:noFill/>
            <a:miter lim="800000"/>
            <a:headEnd/>
            <a:tailEnd/>
          </a:ln>
          <a:effectLst/>
        </p:spPr>
        <p:txBody>
          <a:bodyPr wrap="none" lIns="0" tIns="0" rIns="0" bIns="0"/>
          <a:lstStyle/>
          <a:p>
            <a:pPr algn="l">
              <a:lnSpc>
                <a:spcPct val="90000"/>
              </a:lnSpc>
            </a:pPr>
            <a:r>
              <a:rPr lang="en-US" sz="1500" b="1"/>
              <a:t>Target cell</a:t>
            </a:r>
          </a:p>
        </p:txBody>
      </p:sp>
      <p:sp>
        <p:nvSpPr>
          <p:cNvPr id="22" name="Oval 22"/>
          <p:cNvSpPr>
            <a:spLocks noChangeArrowheads="1"/>
          </p:cNvSpPr>
          <p:nvPr/>
        </p:nvSpPr>
        <p:spPr bwMode="auto">
          <a:xfrm>
            <a:off x="6226175" y="135255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23" name="Text Box 23"/>
          <p:cNvSpPr txBox="1">
            <a:spLocks noChangeArrowheads="1"/>
          </p:cNvSpPr>
          <p:nvPr/>
        </p:nvSpPr>
        <p:spPr bwMode="auto">
          <a:xfrm>
            <a:off x="6267450" y="1371600"/>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2</a:t>
            </a:r>
          </a:p>
        </p:txBody>
      </p:sp>
      <p:sp>
        <p:nvSpPr>
          <p:cNvPr id="24" name="Oval 24"/>
          <p:cNvSpPr>
            <a:spLocks noChangeArrowheads="1"/>
          </p:cNvSpPr>
          <p:nvPr/>
        </p:nvSpPr>
        <p:spPr bwMode="auto">
          <a:xfrm>
            <a:off x="5327650" y="106362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25" name="Text Box 25"/>
          <p:cNvSpPr txBox="1">
            <a:spLocks noChangeArrowheads="1"/>
          </p:cNvSpPr>
          <p:nvPr/>
        </p:nvSpPr>
        <p:spPr bwMode="auto">
          <a:xfrm>
            <a:off x="5368925" y="1082675"/>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1</a:t>
            </a:r>
          </a:p>
        </p:txBody>
      </p:sp>
      <p:sp>
        <p:nvSpPr>
          <p:cNvPr id="26" name="Line 26"/>
          <p:cNvSpPr>
            <a:spLocks noChangeShapeType="1"/>
          </p:cNvSpPr>
          <p:nvPr/>
        </p:nvSpPr>
        <p:spPr bwMode="auto">
          <a:xfrm flipV="1">
            <a:off x="6467475" y="917575"/>
            <a:ext cx="288925" cy="200025"/>
          </a:xfrm>
          <a:prstGeom prst="line">
            <a:avLst/>
          </a:prstGeom>
          <a:noFill/>
          <a:ln w="25400">
            <a:solidFill>
              <a:schemeClr val="tx1"/>
            </a:solidFill>
            <a:round/>
            <a:headEnd/>
            <a:tailEnd/>
          </a:ln>
          <a:effectLst/>
        </p:spPr>
        <p:txBody>
          <a:bodyPr wrap="none" anchor="ctr"/>
          <a:lstStyle/>
          <a:p>
            <a:endParaRPr lang="en-US"/>
          </a:p>
        </p:txBody>
      </p:sp>
      <p:sp>
        <p:nvSpPr>
          <p:cNvPr id="27" name="Line 27"/>
          <p:cNvSpPr>
            <a:spLocks noChangeShapeType="1"/>
          </p:cNvSpPr>
          <p:nvPr/>
        </p:nvSpPr>
        <p:spPr bwMode="auto">
          <a:xfrm flipV="1">
            <a:off x="6762750" y="1365250"/>
            <a:ext cx="238125" cy="254000"/>
          </a:xfrm>
          <a:prstGeom prst="line">
            <a:avLst/>
          </a:prstGeom>
          <a:noFill/>
          <a:ln w="25400">
            <a:solidFill>
              <a:schemeClr val="tx1"/>
            </a:solidFill>
            <a:round/>
            <a:headEnd/>
            <a:tailEnd/>
          </a:ln>
          <a:effectLst/>
        </p:spPr>
        <p:txBody>
          <a:bodyPr wrap="none" anchor="ctr"/>
          <a:lstStyle/>
          <a:p>
            <a:endParaRPr lang="en-US"/>
          </a:p>
        </p:txBody>
      </p:sp>
      <p:sp>
        <p:nvSpPr>
          <p:cNvPr id="28" name="Line 28"/>
          <p:cNvSpPr>
            <a:spLocks noChangeShapeType="1"/>
          </p:cNvSpPr>
          <p:nvPr/>
        </p:nvSpPr>
        <p:spPr bwMode="auto">
          <a:xfrm flipV="1">
            <a:off x="8394700" y="1422400"/>
            <a:ext cx="0" cy="536575"/>
          </a:xfrm>
          <a:prstGeom prst="line">
            <a:avLst/>
          </a:prstGeom>
          <a:noFill/>
          <a:ln w="25400">
            <a:solidFill>
              <a:schemeClr val="tx1"/>
            </a:solidFill>
            <a:round/>
            <a:headEnd/>
            <a:tailEnd/>
          </a:ln>
          <a:effectLst/>
        </p:spPr>
        <p:txBody>
          <a:bodyPr wrap="none" anchor="ctr"/>
          <a:lstStyle/>
          <a:p>
            <a:endParaRPr lang="en-US"/>
          </a:p>
        </p:txBody>
      </p:sp>
      <p:sp>
        <p:nvSpPr>
          <p:cNvPr id="29" name="Line 29"/>
          <p:cNvSpPr>
            <a:spLocks noChangeShapeType="1"/>
          </p:cNvSpPr>
          <p:nvPr/>
        </p:nvSpPr>
        <p:spPr bwMode="auto">
          <a:xfrm>
            <a:off x="6686550" y="2254250"/>
            <a:ext cx="704850" cy="511175"/>
          </a:xfrm>
          <a:prstGeom prst="line">
            <a:avLst/>
          </a:prstGeom>
          <a:noFill/>
          <a:ln w="25400">
            <a:solidFill>
              <a:schemeClr val="tx1"/>
            </a:solidFill>
            <a:round/>
            <a:headEnd/>
            <a:tailEnd/>
          </a:ln>
          <a:effectLst/>
        </p:spPr>
        <p:txBody>
          <a:bodyPr wrap="none" anchor="ctr"/>
          <a:lstStyle/>
          <a:p>
            <a:endParaRPr lang="en-US"/>
          </a:p>
        </p:txBody>
      </p:sp>
      <p:sp>
        <p:nvSpPr>
          <p:cNvPr id="30" name="Line 30"/>
          <p:cNvSpPr>
            <a:spLocks noChangeShapeType="1"/>
          </p:cNvSpPr>
          <p:nvPr/>
        </p:nvSpPr>
        <p:spPr bwMode="auto">
          <a:xfrm flipH="1">
            <a:off x="6734175" y="2752725"/>
            <a:ext cx="657225" cy="469900"/>
          </a:xfrm>
          <a:prstGeom prst="line">
            <a:avLst/>
          </a:prstGeom>
          <a:noFill/>
          <a:ln w="25400">
            <a:solidFill>
              <a:schemeClr val="tx1"/>
            </a:solidFill>
            <a:round/>
            <a:headEnd/>
            <a:tailEnd/>
          </a:ln>
          <a:effectLst/>
        </p:spPr>
        <p:txBody>
          <a:bodyPr wrap="none" anchor="ctr"/>
          <a:lstStyle/>
          <a:p>
            <a:endParaRPr lang="en-US"/>
          </a:p>
        </p:txBody>
      </p:sp>
      <p:sp>
        <p:nvSpPr>
          <p:cNvPr id="31" name="Line 31"/>
          <p:cNvSpPr>
            <a:spLocks noChangeShapeType="1"/>
          </p:cNvSpPr>
          <p:nvPr/>
        </p:nvSpPr>
        <p:spPr bwMode="auto">
          <a:xfrm flipH="1" flipV="1">
            <a:off x="6800850" y="2698750"/>
            <a:ext cx="581025" cy="60325"/>
          </a:xfrm>
          <a:prstGeom prst="line">
            <a:avLst/>
          </a:prstGeom>
          <a:noFill/>
          <a:ln w="25400">
            <a:solidFill>
              <a:schemeClr val="tx1"/>
            </a:solidFill>
            <a:round/>
            <a:headEnd/>
            <a:tailEnd/>
          </a:ln>
          <a:effectLst/>
        </p:spPr>
        <p:txBody>
          <a:bodyPr wrap="none" anchor="ctr"/>
          <a:lstStyle/>
          <a:p>
            <a:endParaRPr lang="en-US"/>
          </a:p>
        </p:txBody>
      </p:sp>
      <p:sp>
        <p:nvSpPr>
          <p:cNvPr id="32" name="Oval 32"/>
          <p:cNvSpPr>
            <a:spLocks noChangeArrowheads="1"/>
          </p:cNvSpPr>
          <p:nvPr/>
        </p:nvSpPr>
        <p:spPr bwMode="auto">
          <a:xfrm>
            <a:off x="6969125" y="170180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33" name="Text Box 33"/>
          <p:cNvSpPr txBox="1">
            <a:spLocks noChangeArrowheads="1"/>
          </p:cNvSpPr>
          <p:nvPr/>
        </p:nvSpPr>
        <p:spPr bwMode="auto">
          <a:xfrm>
            <a:off x="7010400" y="1720850"/>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3</a:t>
            </a:r>
          </a:p>
        </p:txBody>
      </p:sp>
      <p:sp>
        <p:nvSpPr>
          <p:cNvPr id="34" name="Oval 34"/>
          <p:cNvSpPr>
            <a:spLocks noChangeArrowheads="1"/>
          </p:cNvSpPr>
          <p:nvPr/>
        </p:nvSpPr>
        <p:spPr bwMode="auto">
          <a:xfrm>
            <a:off x="6845300" y="3340100"/>
            <a:ext cx="184150" cy="184150"/>
          </a:xfrm>
          <a:prstGeom prst="ellipse">
            <a:avLst/>
          </a:prstGeom>
          <a:solidFill>
            <a:srgbClr val="EF1A23"/>
          </a:solidFill>
          <a:ln w="9525">
            <a:noFill/>
            <a:round/>
            <a:headEnd/>
            <a:tailEnd/>
          </a:ln>
          <a:effectLst/>
        </p:spPr>
        <p:txBody>
          <a:bodyPr wrap="none" anchor="ctr"/>
          <a:lstStyle/>
          <a:p>
            <a:endParaRPr lang="en-US"/>
          </a:p>
        </p:txBody>
      </p:sp>
      <p:sp>
        <p:nvSpPr>
          <p:cNvPr id="35" name="Text Box 35"/>
          <p:cNvSpPr txBox="1">
            <a:spLocks noChangeArrowheads="1"/>
          </p:cNvSpPr>
          <p:nvPr/>
        </p:nvSpPr>
        <p:spPr bwMode="auto">
          <a:xfrm>
            <a:off x="6883400" y="3359150"/>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4</a:t>
            </a:r>
          </a:p>
        </p:txBody>
      </p:sp>
      <p:sp>
        <p:nvSpPr>
          <p:cNvPr id="36" name="Oval 36"/>
          <p:cNvSpPr>
            <a:spLocks noChangeArrowheads="1"/>
          </p:cNvSpPr>
          <p:nvPr/>
        </p:nvSpPr>
        <p:spPr bwMode="auto">
          <a:xfrm>
            <a:off x="6350000" y="508317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37" name="Text Box 37"/>
          <p:cNvSpPr txBox="1">
            <a:spLocks noChangeArrowheads="1"/>
          </p:cNvSpPr>
          <p:nvPr/>
        </p:nvSpPr>
        <p:spPr bwMode="auto">
          <a:xfrm>
            <a:off x="6384925" y="5102225"/>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5</a:t>
            </a:r>
          </a:p>
        </p:txBody>
      </p:sp>
      <p:sp>
        <p:nvSpPr>
          <p:cNvPr id="38" name="Oval 38"/>
          <p:cNvSpPr>
            <a:spLocks noChangeArrowheads="1"/>
          </p:cNvSpPr>
          <p:nvPr/>
        </p:nvSpPr>
        <p:spPr bwMode="auto">
          <a:xfrm>
            <a:off x="7369175" y="6156325"/>
            <a:ext cx="184150" cy="184150"/>
          </a:xfrm>
          <a:prstGeom prst="ellipse">
            <a:avLst/>
          </a:prstGeom>
          <a:solidFill>
            <a:srgbClr val="EF1A23"/>
          </a:solidFill>
          <a:ln w="9525">
            <a:noFill/>
            <a:round/>
            <a:headEnd/>
            <a:tailEnd/>
          </a:ln>
          <a:effectLst/>
        </p:spPr>
        <p:txBody>
          <a:bodyPr wrap="none" anchor="ctr"/>
          <a:lstStyle/>
          <a:p>
            <a:endParaRPr lang="en-US"/>
          </a:p>
        </p:txBody>
      </p:sp>
      <p:sp>
        <p:nvSpPr>
          <p:cNvPr id="39" name="Text Box 39"/>
          <p:cNvSpPr txBox="1">
            <a:spLocks noChangeArrowheads="1"/>
          </p:cNvSpPr>
          <p:nvPr/>
        </p:nvSpPr>
        <p:spPr bwMode="auto">
          <a:xfrm>
            <a:off x="7404100" y="6175375"/>
            <a:ext cx="109538" cy="195263"/>
          </a:xfrm>
          <a:prstGeom prst="rect">
            <a:avLst/>
          </a:prstGeom>
          <a:noFill/>
          <a:ln w="9525">
            <a:noFill/>
            <a:miter lim="800000"/>
            <a:headEnd/>
            <a:tailEnd/>
          </a:ln>
          <a:effectLst/>
        </p:spPr>
        <p:txBody>
          <a:bodyPr wrap="none" lIns="0" tIns="0" rIns="0" bIns="0"/>
          <a:lstStyle/>
          <a:p>
            <a:pPr algn="ctr">
              <a:lnSpc>
                <a:spcPct val="90000"/>
              </a:lnSpc>
            </a:pPr>
            <a:r>
              <a:rPr lang="en-US" sz="1100" b="1">
                <a:solidFill>
                  <a:schemeClr val="bg1"/>
                </a:solidFill>
              </a:rPr>
              <a:t>6</a:t>
            </a:r>
          </a:p>
        </p:txBody>
      </p:sp>
      <p:sp>
        <p:nvSpPr>
          <p:cNvPr id="40" name="Line 40"/>
          <p:cNvSpPr>
            <a:spLocks noChangeShapeType="1"/>
          </p:cNvSpPr>
          <p:nvPr/>
        </p:nvSpPr>
        <p:spPr bwMode="auto">
          <a:xfrm flipV="1">
            <a:off x="8124825" y="5667375"/>
            <a:ext cx="152400" cy="301625"/>
          </a:xfrm>
          <a:prstGeom prst="line">
            <a:avLst/>
          </a:prstGeom>
          <a:noFill/>
          <a:ln w="25400">
            <a:solidFill>
              <a:schemeClr val="tx1"/>
            </a:solidFill>
            <a:round/>
            <a:headEnd/>
            <a:tailEnd/>
          </a:ln>
          <a:effectLst/>
        </p:spPr>
        <p:txBody>
          <a:bodyPr wrap="none" anchor="ctr"/>
          <a:lstStyle/>
          <a:p>
            <a:endParaRPr lang="en-US"/>
          </a:p>
        </p:txBody>
      </p:sp>
      <p:sp>
        <p:nvSpPr>
          <p:cNvPr id="41" name="Line 41"/>
          <p:cNvSpPr>
            <a:spLocks noChangeShapeType="1"/>
          </p:cNvSpPr>
          <p:nvPr/>
        </p:nvSpPr>
        <p:spPr bwMode="auto">
          <a:xfrm flipH="1">
            <a:off x="6140450" y="3752850"/>
            <a:ext cx="323850" cy="38100"/>
          </a:xfrm>
          <a:prstGeom prst="line">
            <a:avLst/>
          </a:prstGeom>
          <a:noFill/>
          <a:ln w="25400">
            <a:solidFill>
              <a:schemeClr val="tx1"/>
            </a:solidFill>
            <a:round/>
            <a:headEnd/>
            <a:tailEnd/>
          </a:ln>
          <a:effectLst/>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BTEXT" val=""/>
</p:tagLst>
</file>

<file path=ppt/tags/tag2.xml><?xml version="1.0" encoding="utf-8"?>
<p:tagLst xmlns:a="http://schemas.openxmlformats.org/drawingml/2006/main" xmlns:r="http://schemas.openxmlformats.org/officeDocument/2006/relationships" xmlns:p="http://schemas.openxmlformats.org/presentationml/2006/main">
  <p:tag name="TBTEXT" val=""/>
</p:tagLst>
</file>

<file path=ppt/tags/tag3.xml><?xml version="1.0" encoding="utf-8"?>
<p:tagLst xmlns:a="http://schemas.openxmlformats.org/drawingml/2006/main" xmlns:r="http://schemas.openxmlformats.org/officeDocument/2006/relationships" xmlns:p="http://schemas.openxmlformats.org/presentationml/2006/main">
  <p:tag name="TBTEXT" val=""/>
</p:tagLst>
</file>

<file path=ppt/tags/tag4.xml><?xml version="1.0" encoding="utf-8"?>
<p:tagLst xmlns:a="http://schemas.openxmlformats.org/drawingml/2006/main" xmlns:r="http://schemas.openxmlformats.org/officeDocument/2006/relationships" xmlns:p="http://schemas.openxmlformats.org/presentationml/2006/main">
  <p:tag name="TBTEXT" val=""/>
</p:tagLst>
</file>

<file path=ppt/tags/tag5.xml><?xml version="1.0" encoding="utf-8"?>
<p:tagLst xmlns:a="http://schemas.openxmlformats.org/drawingml/2006/main" xmlns:r="http://schemas.openxmlformats.org/officeDocument/2006/relationships" xmlns:p="http://schemas.openxmlformats.org/presentationml/2006/main">
  <p:tag name="TBTEXT" val=""/>
</p:tagLst>
</file>

<file path=ppt/tags/tag6.xml><?xml version="1.0" encoding="utf-8"?>
<p:tagLst xmlns:a="http://schemas.openxmlformats.org/drawingml/2006/main" xmlns:r="http://schemas.openxmlformats.org/officeDocument/2006/relationships" xmlns:p="http://schemas.openxmlformats.org/presentationml/2006/main">
  <p:tag name="TBTEXT" val=""/>
</p:tagLst>
</file>

<file path=ppt/tags/tag7.xml><?xml version="1.0" encoding="utf-8"?>
<p:tagLst xmlns:a="http://schemas.openxmlformats.org/drawingml/2006/main" xmlns:r="http://schemas.openxmlformats.org/officeDocument/2006/relationships" xmlns:p="http://schemas.openxmlformats.org/presentationml/2006/main">
  <p:tag name="TBTEXT" val=""/>
</p:tagLst>
</file>

<file path=ppt/tags/tag8.xml><?xml version="1.0" encoding="utf-8"?>
<p:tagLst xmlns:a="http://schemas.openxmlformats.org/drawingml/2006/main" xmlns:r="http://schemas.openxmlformats.org/officeDocument/2006/relationships" xmlns:p="http://schemas.openxmlformats.org/presentationml/2006/main">
  <p:tag name="TBTEXT" val=""/>
</p:tagLst>
</file>

<file path=ppt/tags/tag9.xml><?xml version="1.0" encoding="utf-8"?>
<p:tagLst xmlns:a="http://schemas.openxmlformats.org/drawingml/2006/main" xmlns:r="http://schemas.openxmlformats.org/officeDocument/2006/relationships" xmlns:p="http://schemas.openxmlformats.org/presentationml/2006/main">
  <p:tag name="TBTEXT" val=""/>
</p:tagLst>
</file>

<file path=ppt/tags/tag10.xml><?xml version="1.0" encoding="utf-8"?>
<p:tagLst xmlns:a="http://schemas.openxmlformats.org/drawingml/2006/main" xmlns:r="http://schemas.openxmlformats.org/officeDocument/2006/relationships" xmlns:p="http://schemas.openxmlformats.org/presentationml/2006/main">
  <p:tag name="TBTEXT" val=""/>
</p:tagLst>
</file>

<file path=ppt/tags/tag11.xml><?xml version="1.0" encoding="utf-8"?>
<p:tagLst xmlns:a="http://schemas.openxmlformats.org/drawingml/2006/main" xmlns:r="http://schemas.openxmlformats.org/officeDocument/2006/relationships" xmlns:p="http://schemas.openxmlformats.org/presentationml/2006/main">
  <p:tag name="TBTEXT" val=""/>
</p:tagLst>
</file>

<file path=ppt/theme/theme1.xml><?xml version="1.0" encoding="utf-8"?>
<a:theme xmlns:a="http://schemas.openxmlformats.org/drawingml/2006/main" name="template">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1112</TotalTime>
  <Words>3553</Words>
  <Application>Microsoft Office PowerPoint</Application>
  <PresentationFormat>On-screen Show (4:3)</PresentationFormat>
  <Paragraphs>420</Paragraphs>
  <Slides>46</Slides>
  <Notes>17</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template</vt:lpstr>
      <vt:lpstr>Slide 1</vt:lpstr>
      <vt:lpstr>Slide 2</vt:lpstr>
      <vt:lpstr>Human Genes</vt:lpstr>
      <vt:lpstr>Proteins interacting with DNA turn prokaryotic genes on or off in response to environmental changes</vt:lpstr>
      <vt:lpstr>Gene Regulation in Prokaryotes</vt:lpstr>
      <vt:lpstr>The Operon Concept</vt:lpstr>
      <vt:lpstr>The Operon</vt:lpstr>
      <vt:lpstr>Lac Operon</vt:lpstr>
      <vt:lpstr>Slide 9</vt:lpstr>
      <vt:lpstr>Slide 10</vt:lpstr>
      <vt:lpstr>Slide 11</vt:lpstr>
      <vt:lpstr>Slide 12</vt:lpstr>
      <vt:lpstr>Gene Regulation in Eukaryotes</vt:lpstr>
      <vt:lpstr>Gene Regulation in Eukaryotes</vt:lpstr>
      <vt:lpstr>Gene Regulation in Eukaryotes</vt:lpstr>
      <vt:lpstr>DNA packing in eukaryotic chromosomes helps regulate gene expression</vt:lpstr>
      <vt:lpstr> Complex assemblies of proteins control eukaryotic transcription </vt:lpstr>
      <vt:lpstr>Slide 18</vt:lpstr>
      <vt:lpstr>Gene Regulation in Eukaryotes</vt:lpstr>
      <vt:lpstr>Gene Regulation in Eukaryotes</vt:lpstr>
      <vt:lpstr>Gene Regulation – Cat  Fur</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Cascades of gene expression direct the development of an animal </vt:lpstr>
      <vt:lpstr>Slide 44</vt:lpstr>
      <vt:lpstr>Gene Cascades can be controlled</vt:lpstr>
      <vt:lpstr>Slide 46</vt:lpstr>
    </vt:vector>
  </TitlesOfParts>
  <Company>Blinn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Prashanti Chennamsetti</dc:creator>
  <cp:lastModifiedBy>Emanis</cp:lastModifiedBy>
  <cp:revision>36</cp:revision>
  <dcterms:created xsi:type="dcterms:W3CDTF">2009-04-13T18:13:38Z</dcterms:created>
  <dcterms:modified xsi:type="dcterms:W3CDTF">2014-11-04T03:24:36Z</dcterms:modified>
</cp:coreProperties>
</file>